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 id="2147484048" r:id="rId6"/>
  </p:sldMasterIdLst>
  <p:notesMasterIdLst>
    <p:notesMasterId r:id="rId36"/>
  </p:notesMasterIdLst>
  <p:sldIdLst>
    <p:sldId id="668" r:id="rId7"/>
    <p:sldId id="680" r:id="rId8"/>
    <p:sldId id="670" r:id="rId9"/>
    <p:sldId id="647" r:id="rId10"/>
    <p:sldId id="675" r:id="rId11"/>
    <p:sldId id="689" r:id="rId12"/>
    <p:sldId id="650" r:id="rId13"/>
    <p:sldId id="651" r:id="rId14"/>
    <p:sldId id="672" r:id="rId15"/>
    <p:sldId id="690" r:id="rId16"/>
    <p:sldId id="676" r:id="rId17"/>
    <p:sldId id="671" r:id="rId18"/>
    <p:sldId id="691" r:id="rId19"/>
    <p:sldId id="683" r:id="rId20"/>
    <p:sldId id="684" r:id="rId21"/>
    <p:sldId id="678" r:id="rId22"/>
    <p:sldId id="656" r:id="rId23"/>
    <p:sldId id="685" r:id="rId24"/>
    <p:sldId id="659" r:id="rId25"/>
    <p:sldId id="660" r:id="rId26"/>
    <p:sldId id="661" r:id="rId27"/>
    <p:sldId id="688" r:id="rId28"/>
    <p:sldId id="692" r:id="rId29"/>
    <p:sldId id="669" r:id="rId30"/>
    <p:sldId id="664" r:id="rId31"/>
    <p:sldId id="665" r:id="rId32"/>
    <p:sldId id="673" r:id="rId33"/>
    <p:sldId id="686" r:id="rId34"/>
    <p:sldId id="674" r:id="rId3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7E"/>
    <a:srgbClr val="B2C4FF"/>
    <a:srgbClr val="0079E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88384D-409B-46CD-B37C-ED470D584C7F}" v="27" dt="2019-03-25T18:38:45.861"/>
  </p1510:revLst>
</p1510:revInfo>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0" autoAdjust="0"/>
    <p:restoredTop sz="91774" autoAdjust="0"/>
  </p:normalViewPr>
  <p:slideViewPr>
    <p:cSldViewPr snapToGrid="0" showGuides="1">
      <p:cViewPr varScale="1">
        <p:scale>
          <a:sx n="70" d="100"/>
          <a:sy n="70" d="100"/>
        </p:scale>
        <p:origin x="876" y="54"/>
      </p:cViewPr>
      <p:guideLst>
        <p:guide orient="horz" pos="2160"/>
        <p:guide pos="3840"/>
      </p:guideLst>
    </p:cSldViewPr>
  </p:slideViewPr>
  <p:outlineViewPr>
    <p:cViewPr>
      <p:scale>
        <a:sx n="33" d="100"/>
        <a:sy n="33" d="100"/>
      </p:scale>
      <p:origin x="0" y="-20748"/>
    </p:cViewPr>
  </p:outlineViewPr>
  <p:notesTextViewPr>
    <p:cViewPr>
      <p:scale>
        <a:sx n="100" d="100"/>
        <a:sy n="100" d="100"/>
      </p:scale>
      <p:origin x="0" y="0"/>
    </p:cViewPr>
  </p:notesTextViewPr>
  <p:sorterViewPr>
    <p:cViewPr varScale="1">
      <p:scale>
        <a:sx n="100" d="100"/>
        <a:sy n="100" d="100"/>
      </p:scale>
      <p:origin x="0" y="-442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l A Hibbard" userId="4880fb66-5ccf-4d4a-b196-e8cc82e86331" providerId="ADAL" clId="{7311D458-B830-496D-A218-F92AD930F5EA}"/>
    <pc:docChg chg="custSel addSld delSld modSld sldOrd">
      <pc:chgData name="Carol A Hibbard" userId="4880fb66-5ccf-4d4a-b196-e8cc82e86331" providerId="ADAL" clId="{7311D458-B830-496D-A218-F92AD930F5EA}" dt="2019-03-25T15:09:47.764" v="175" actId="20578"/>
      <pc:docMkLst>
        <pc:docMk/>
      </pc:docMkLst>
      <pc:sldChg chg="del">
        <pc:chgData name="Carol A Hibbard" userId="4880fb66-5ccf-4d4a-b196-e8cc82e86331" providerId="ADAL" clId="{7311D458-B830-496D-A218-F92AD930F5EA}" dt="2019-03-25T14:24:16.855" v="11" actId="2696"/>
        <pc:sldMkLst>
          <pc:docMk/>
          <pc:sldMk cId="2983581137" sldId="650"/>
        </pc:sldMkLst>
      </pc:sldChg>
      <pc:sldChg chg="modSp">
        <pc:chgData name="Carol A Hibbard" userId="4880fb66-5ccf-4d4a-b196-e8cc82e86331" providerId="ADAL" clId="{7311D458-B830-496D-A218-F92AD930F5EA}" dt="2019-03-25T14:54:45.271" v="93" actId="20577"/>
        <pc:sldMkLst>
          <pc:docMk/>
          <pc:sldMk cId="3655909375" sldId="651"/>
        </pc:sldMkLst>
        <pc:spChg chg="mod">
          <ac:chgData name="Carol A Hibbard" userId="4880fb66-5ccf-4d4a-b196-e8cc82e86331" providerId="ADAL" clId="{7311D458-B830-496D-A218-F92AD930F5EA}" dt="2019-03-25T14:54:45.271" v="93" actId="20577"/>
          <ac:spMkLst>
            <pc:docMk/>
            <pc:sldMk cId="3655909375" sldId="651"/>
            <ac:spMk id="3" creationId="{00000000-0000-0000-0000-000000000000}"/>
          </ac:spMkLst>
        </pc:spChg>
      </pc:sldChg>
      <pc:sldChg chg="del">
        <pc:chgData name="Carol A Hibbard" userId="4880fb66-5ccf-4d4a-b196-e8cc82e86331" providerId="ADAL" clId="{7311D458-B830-496D-A218-F92AD930F5EA}" dt="2019-03-25T14:55:15.499" v="95" actId="2696"/>
        <pc:sldMkLst>
          <pc:docMk/>
          <pc:sldMk cId="4177656621" sldId="652"/>
        </pc:sldMkLst>
      </pc:sldChg>
      <pc:sldChg chg="del">
        <pc:chgData name="Carol A Hibbard" userId="4880fb66-5ccf-4d4a-b196-e8cc82e86331" providerId="ADAL" clId="{7311D458-B830-496D-A218-F92AD930F5EA}" dt="2019-03-25T14:30:44.013" v="51" actId="2696"/>
        <pc:sldMkLst>
          <pc:docMk/>
          <pc:sldMk cId="1569970988" sldId="657"/>
        </pc:sldMkLst>
      </pc:sldChg>
      <pc:sldChg chg="del">
        <pc:chgData name="Carol A Hibbard" userId="4880fb66-5ccf-4d4a-b196-e8cc82e86331" providerId="ADAL" clId="{7311D458-B830-496D-A218-F92AD930F5EA}" dt="2019-03-25T14:30:49.964" v="52" actId="2696"/>
        <pc:sldMkLst>
          <pc:docMk/>
          <pc:sldMk cId="2190134904" sldId="658"/>
        </pc:sldMkLst>
      </pc:sldChg>
      <pc:sldChg chg="modSp">
        <pc:chgData name="Carol A Hibbard" userId="4880fb66-5ccf-4d4a-b196-e8cc82e86331" providerId="ADAL" clId="{7311D458-B830-496D-A218-F92AD930F5EA}" dt="2019-03-25T14:22:33.676" v="9" actId="20577"/>
        <pc:sldMkLst>
          <pc:docMk/>
          <pc:sldMk cId="4230562486" sldId="668"/>
        </pc:sldMkLst>
        <pc:spChg chg="mod">
          <ac:chgData name="Carol A Hibbard" userId="4880fb66-5ccf-4d4a-b196-e8cc82e86331" providerId="ADAL" clId="{7311D458-B830-496D-A218-F92AD930F5EA}" dt="2019-03-25T14:22:33.676" v="9" actId="20577"/>
          <ac:spMkLst>
            <pc:docMk/>
            <pc:sldMk cId="4230562486" sldId="668"/>
            <ac:spMk id="3" creationId="{00000000-0000-0000-0000-000000000000}"/>
          </ac:spMkLst>
        </pc:spChg>
      </pc:sldChg>
      <pc:sldChg chg="addSp delSp modSp">
        <pc:chgData name="Carol A Hibbard" userId="4880fb66-5ccf-4d4a-b196-e8cc82e86331" providerId="ADAL" clId="{7311D458-B830-496D-A218-F92AD930F5EA}" dt="2019-03-25T15:06:17.215" v="173" actId="1035"/>
        <pc:sldMkLst>
          <pc:docMk/>
          <pc:sldMk cId="3668947636" sldId="671"/>
        </pc:sldMkLst>
        <pc:spChg chg="mod">
          <ac:chgData name="Carol A Hibbard" userId="4880fb66-5ccf-4d4a-b196-e8cc82e86331" providerId="ADAL" clId="{7311D458-B830-496D-A218-F92AD930F5EA}" dt="2019-03-25T15:06:17.215" v="173" actId="1035"/>
          <ac:spMkLst>
            <pc:docMk/>
            <pc:sldMk cId="3668947636" sldId="671"/>
            <ac:spMk id="5" creationId="{00000000-0000-0000-0000-000000000000}"/>
          </ac:spMkLst>
        </pc:spChg>
        <pc:spChg chg="mod">
          <ac:chgData name="Carol A Hibbard" userId="4880fb66-5ccf-4d4a-b196-e8cc82e86331" providerId="ADAL" clId="{7311D458-B830-496D-A218-F92AD930F5EA}" dt="2019-03-25T15:06:17.215" v="173" actId="1035"/>
          <ac:spMkLst>
            <pc:docMk/>
            <pc:sldMk cId="3668947636" sldId="671"/>
            <ac:spMk id="20" creationId="{00000000-0000-0000-0000-000000000000}"/>
          </ac:spMkLst>
        </pc:spChg>
        <pc:spChg chg="mod">
          <ac:chgData name="Carol A Hibbard" userId="4880fb66-5ccf-4d4a-b196-e8cc82e86331" providerId="ADAL" clId="{7311D458-B830-496D-A218-F92AD930F5EA}" dt="2019-03-25T15:06:17.215" v="173" actId="1035"/>
          <ac:spMkLst>
            <pc:docMk/>
            <pc:sldMk cId="3668947636" sldId="671"/>
            <ac:spMk id="22" creationId="{00000000-0000-0000-0000-000000000000}"/>
          </ac:spMkLst>
        </pc:spChg>
        <pc:spChg chg="mod">
          <ac:chgData name="Carol A Hibbard" userId="4880fb66-5ccf-4d4a-b196-e8cc82e86331" providerId="ADAL" clId="{7311D458-B830-496D-A218-F92AD930F5EA}" dt="2019-03-25T15:06:17.215" v="173" actId="1035"/>
          <ac:spMkLst>
            <pc:docMk/>
            <pc:sldMk cId="3668947636" sldId="671"/>
            <ac:spMk id="24" creationId="{00000000-0000-0000-0000-000000000000}"/>
          </ac:spMkLst>
        </pc:spChg>
        <pc:spChg chg="del mod">
          <ac:chgData name="Carol A Hibbard" userId="4880fb66-5ccf-4d4a-b196-e8cc82e86331" providerId="ADAL" clId="{7311D458-B830-496D-A218-F92AD930F5EA}" dt="2019-03-25T15:05:50.232" v="161" actId="478"/>
          <ac:spMkLst>
            <pc:docMk/>
            <pc:sldMk cId="3668947636" sldId="671"/>
            <ac:spMk id="25" creationId="{00000000-0000-0000-0000-000000000000}"/>
          </ac:spMkLst>
        </pc:spChg>
        <pc:spChg chg="mod">
          <ac:chgData name="Carol A Hibbard" userId="4880fb66-5ccf-4d4a-b196-e8cc82e86331" providerId="ADAL" clId="{7311D458-B830-496D-A218-F92AD930F5EA}" dt="2019-03-25T15:06:17.215" v="173" actId="1035"/>
          <ac:spMkLst>
            <pc:docMk/>
            <pc:sldMk cId="3668947636" sldId="671"/>
            <ac:spMk id="26" creationId="{00000000-0000-0000-0000-000000000000}"/>
          </ac:spMkLst>
        </pc:spChg>
        <pc:grpChg chg="mod">
          <ac:chgData name="Carol A Hibbard" userId="4880fb66-5ccf-4d4a-b196-e8cc82e86331" providerId="ADAL" clId="{7311D458-B830-496D-A218-F92AD930F5EA}" dt="2019-03-25T15:06:17.215" v="173" actId="1035"/>
          <ac:grpSpMkLst>
            <pc:docMk/>
            <pc:sldMk cId="3668947636" sldId="671"/>
            <ac:grpSpMk id="42" creationId="{00000000-0000-0000-0000-000000000000}"/>
          </ac:grpSpMkLst>
        </pc:grpChg>
        <pc:picChg chg="del">
          <ac:chgData name="Carol A Hibbard" userId="4880fb66-5ccf-4d4a-b196-e8cc82e86331" providerId="ADAL" clId="{7311D458-B830-496D-A218-F92AD930F5EA}" dt="2019-03-25T15:05:02.290" v="153" actId="478"/>
          <ac:picMkLst>
            <pc:docMk/>
            <pc:sldMk cId="3668947636" sldId="671"/>
            <ac:picMk id="13" creationId="{00000000-0000-0000-0000-000000000000}"/>
          </ac:picMkLst>
        </pc:picChg>
        <pc:picChg chg="add mod ord">
          <ac:chgData name="Carol A Hibbard" userId="4880fb66-5ccf-4d4a-b196-e8cc82e86331" providerId="ADAL" clId="{7311D458-B830-496D-A218-F92AD930F5EA}" dt="2019-03-25T15:06:17.215" v="173" actId="1035"/>
          <ac:picMkLst>
            <pc:docMk/>
            <pc:sldMk cId="3668947636" sldId="671"/>
            <ac:picMk id="19" creationId="{4BD17757-3130-4AA5-8122-D8A876F6D701}"/>
          </ac:picMkLst>
        </pc:picChg>
        <pc:cxnChg chg="mod">
          <ac:chgData name="Carol A Hibbard" userId="4880fb66-5ccf-4d4a-b196-e8cc82e86331" providerId="ADAL" clId="{7311D458-B830-496D-A218-F92AD930F5EA}" dt="2019-03-25T15:06:17.215" v="173" actId="1035"/>
          <ac:cxnSpMkLst>
            <pc:docMk/>
            <pc:sldMk cId="3668947636" sldId="671"/>
            <ac:cxnSpMk id="18" creationId="{00000000-0000-0000-0000-000000000000}"/>
          </ac:cxnSpMkLst>
        </pc:cxnChg>
        <pc:cxnChg chg="mod">
          <ac:chgData name="Carol A Hibbard" userId="4880fb66-5ccf-4d4a-b196-e8cc82e86331" providerId="ADAL" clId="{7311D458-B830-496D-A218-F92AD930F5EA}" dt="2019-03-25T15:06:17.215" v="173" actId="1035"/>
          <ac:cxnSpMkLst>
            <pc:docMk/>
            <pc:sldMk cId="3668947636" sldId="671"/>
            <ac:cxnSpMk id="23" creationId="{00000000-0000-0000-0000-000000000000}"/>
          </ac:cxnSpMkLst>
        </pc:cxnChg>
        <pc:cxnChg chg="del">
          <ac:chgData name="Carol A Hibbard" userId="4880fb66-5ccf-4d4a-b196-e8cc82e86331" providerId="ADAL" clId="{7311D458-B830-496D-A218-F92AD930F5EA}" dt="2019-03-25T15:05:42.180" v="160" actId="478"/>
          <ac:cxnSpMkLst>
            <pc:docMk/>
            <pc:sldMk cId="3668947636" sldId="671"/>
            <ac:cxnSpMk id="27" creationId="{00000000-0000-0000-0000-000000000000}"/>
          </ac:cxnSpMkLst>
        </pc:cxnChg>
        <pc:cxnChg chg="mod">
          <ac:chgData name="Carol A Hibbard" userId="4880fb66-5ccf-4d4a-b196-e8cc82e86331" providerId="ADAL" clId="{7311D458-B830-496D-A218-F92AD930F5EA}" dt="2019-03-25T15:06:17.215" v="173" actId="1035"/>
          <ac:cxnSpMkLst>
            <pc:docMk/>
            <pc:sldMk cId="3668947636" sldId="671"/>
            <ac:cxnSpMk id="33" creationId="{00000000-0000-0000-0000-000000000000}"/>
          </ac:cxnSpMkLst>
        </pc:cxnChg>
        <pc:cxnChg chg="mod">
          <ac:chgData name="Carol A Hibbard" userId="4880fb66-5ccf-4d4a-b196-e8cc82e86331" providerId="ADAL" clId="{7311D458-B830-496D-A218-F92AD930F5EA}" dt="2019-03-25T15:06:17.215" v="173" actId="1035"/>
          <ac:cxnSpMkLst>
            <pc:docMk/>
            <pc:sldMk cId="3668947636" sldId="671"/>
            <ac:cxnSpMk id="36" creationId="{00000000-0000-0000-0000-000000000000}"/>
          </ac:cxnSpMkLst>
        </pc:cxnChg>
      </pc:sldChg>
      <pc:sldChg chg="del ord">
        <pc:chgData name="Carol A Hibbard" userId="4880fb66-5ccf-4d4a-b196-e8cc82e86331" providerId="ADAL" clId="{7311D458-B830-496D-A218-F92AD930F5EA}" dt="2019-03-25T14:55:45.868" v="98" actId="2696"/>
        <pc:sldMkLst>
          <pc:docMk/>
          <pc:sldMk cId="3694596190" sldId="672"/>
        </pc:sldMkLst>
      </pc:sldChg>
      <pc:sldChg chg="modSp">
        <pc:chgData name="Carol A Hibbard" userId="4880fb66-5ccf-4d4a-b196-e8cc82e86331" providerId="ADAL" clId="{7311D458-B830-496D-A218-F92AD930F5EA}" dt="2019-03-25T14:53:45.950" v="62" actId="20577"/>
        <pc:sldMkLst>
          <pc:docMk/>
          <pc:sldMk cId="3972426455" sldId="674"/>
        </pc:sldMkLst>
        <pc:spChg chg="mod">
          <ac:chgData name="Carol A Hibbard" userId="4880fb66-5ccf-4d4a-b196-e8cc82e86331" providerId="ADAL" clId="{7311D458-B830-496D-A218-F92AD930F5EA}" dt="2019-03-25T14:53:45.950" v="62" actId="20577"/>
          <ac:spMkLst>
            <pc:docMk/>
            <pc:sldMk cId="3972426455" sldId="674"/>
            <ac:spMk id="8" creationId="{00000000-0000-0000-0000-000000000000}"/>
          </ac:spMkLst>
        </pc:spChg>
        <pc:spChg chg="mod">
          <ac:chgData name="Carol A Hibbard" userId="4880fb66-5ccf-4d4a-b196-e8cc82e86331" providerId="ADAL" clId="{7311D458-B830-496D-A218-F92AD930F5EA}" dt="2019-03-25T14:53:40.186" v="61" actId="20577"/>
          <ac:spMkLst>
            <pc:docMk/>
            <pc:sldMk cId="3972426455" sldId="674"/>
            <ac:spMk id="10" creationId="{00000000-0000-0000-0000-000000000000}"/>
          </ac:spMkLst>
        </pc:spChg>
      </pc:sldChg>
      <pc:sldChg chg="add">
        <pc:chgData name="Carol A Hibbard" userId="4880fb66-5ccf-4d4a-b196-e8cc82e86331" providerId="ADAL" clId="{7311D458-B830-496D-A218-F92AD930F5EA}" dt="2019-03-25T14:55:04.619" v="94"/>
        <pc:sldMkLst>
          <pc:docMk/>
          <pc:sldMk cId="510989420" sldId="676"/>
        </pc:sldMkLst>
      </pc:sldChg>
      <pc:sldChg chg="del">
        <pc:chgData name="Carol A Hibbard" userId="4880fb66-5ccf-4d4a-b196-e8cc82e86331" providerId="ADAL" clId="{7311D458-B830-496D-A218-F92AD930F5EA}" dt="2019-03-25T14:23:36.324" v="10" actId="2696"/>
        <pc:sldMkLst>
          <pc:docMk/>
          <pc:sldMk cId="3215899188" sldId="676"/>
        </pc:sldMkLst>
      </pc:sldChg>
      <pc:sldChg chg="del">
        <pc:chgData name="Carol A Hibbard" userId="4880fb66-5ccf-4d4a-b196-e8cc82e86331" providerId="ADAL" clId="{7311D458-B830-496D-A218-F92AD930F5EA}" dt="2019-03-25T15:07:49.029" v="174" actId="2696"/>
        <pc:sldMkLst>
          <pc:docMk/>
          <pc:sldMk cId="685725313" sldId="677"/>
        </pc:sldMkLst>
      </pc:sldChg>
      <pc:sldChg chg="add del">
        <pc:chgData name="Carol A Hibbard" userId="4880fb66-5ccf-4d4a-b196-e8cc82e86331" providerId="ADAL" clId="{7311D458-B830-496D-A218-F92AD930F5EA}" dt="2019-03-25T14:51:59.201" v="55"/>
        <pc:sldMkLst>
          <pc:docMk/>
          <pc:sldMk cId="2796156205" sldId="679"/>
        </pc:sldMkLst>
      </pc:sldChg>
      <pc:sldChg chg="del">
        <pc:chgData name="Carol A Hibbard" userId="4880fb66-5ccf-4d4a-b196-e8cc82e86331" providerId="ADAL" clId="{7311D458-B830-496D-A218-F92AD930F5EA}" dt="2019-03-25T14:29:46.939" v="50" actId="2696"/>
        <pc:sldMkLst>
          <pc:docMk/>
          <pc:sldMk cId="3644281117" sldId="681"/>
        </pc:sldMkLst>
      </pc:sldChg>
      <pc:sldChg chg="del modNotesTx">
        <pc:chgData name="Carol A Hibbard" userId="4880fb66-5ccf-4d4a-b196-e8cc82e86331" providerId="ADAL" clId="{7311D458-B830-496D-A218-F92AD930F5EA}" dt="2019-03-25T15:01:58.402" v="118" actId="2696"/>
        <pc:sldMkLst>
          <pc:docMk/>
          <pc:sldMk cId="2438320593" sldId="682"/>
        </pc:sldMkLst>
      </pc:sldChg>
      <pc:sldChg chg="del">
        <pc:chgData name="Carol A Hibbard" userId="4880fb66-5ccf-4d4a-b196-e8cc82e86331" providerId="ADAL" clId="{7311D458-B830-496D-A218-F92AD930F5EA}" dt="2019-03-25T14:52:21.953" v="56" actId="2696"/>
        <pc:sldMkLst>
          <pc:docMk/>
          <pc:sldMk cId="1661382682" sldId="687"/>
        </pc:sldMkLst>
      </pc:sldChg>
      <pc:sldChg chg="modSp modNotesTx">
        <pc:chgData name="Carol A Hibbard" userId="4880fb66-5ccf-4d4a-b196-e8cc82e86331" providerId="ADAL" clId="{7311D458-B830-496D-A218-F92AD930F5EA}" dt="2019-03-25T15:09:47.764" v="175" actId="20578"/>
        <pc:sldMkLst>
          <pc:docMk/>
          <pc:sldMk cId="2063042235" sldId="688"/>
        </pc:sldMkLst>
        <pc:spChg chg="mod">
          <ac:chgData name="Carol A Hibbard" userId="4880fb66-5ccf-4d4a-b196-e8cc82e86331" providerId="ADAL" clId="{7311D458-B830-496D-A218-F92AD930F5EA}" dt="2019-03-25T15:09:47.764" v="175" actId="20578"/>
          <ac:spMkLst>
            <pc:docMk/>
            <pc:sldMk cId="2063042235" sldId="688"/>
            <ac:spMk id="24" creationId="{00000000-0000-0000-0000-000000000000}"/>
          </ac:spMkLst>
        </pc:spChg>
      </pc:sldChg>
      <pc:sldChg chg="add">
        <pc:chgData name="Carol A Hibbard" userId="4880fb66-5ccf-4d4a-b196-e8cc82e86331" providerId="ADAL" clId="{7311D458-B830-496D-A218-F92AD930F5EA}" dt="2019-03-25T14:55:04.619" v="94"/>
        <pc:sldMkLst>
          <pc:docMk/>
          <pc:sldMk cId="3164345150" sldId="690"/>
        </pc:sldMkLst>
      </pc:sldChg>
      <pc:sldChg chg="add del">
        <pc:chgData name="Carol A Hibbard" userId="4880fb66-5ccf-4d4a-b196-e8cc82e86331" providerId="ADAL" clId="{7311D458-B830-496D-A218-F92AD930F5EA}" dt="2019-03-25T14:55:19.396" v="96" actId="2696"/>
        <pc:sldMkLst>
          <pc:docMk/>
          <pc:sldMk cId="1181018434" sldId="691"/>
        </pc:sldMkLst>
      </pc:sldChg>
      <pc:sldMasterChg chg="delSldLayout">
        <pc:chgData name="Carol A Hibbard" userId="4880fb66-5ccf-4d4a-b196-e8cc82e86331" providerId="ADAL" clId="{7311D458-B830-496D-A218-F92AD930F5EA}" dt="2019-03-25T15:01:58.406" v="119" actId="2696"/>
        <pc:sldMasterMkLst>
          <pc:docMk/>
          <pc:sldMasterMk cId="1838940517" sldId="2147483857"/>
        </pc:sldMasterMkLst>
        <pc:sldLayoutChg chg="del">
          <pc:chgData name="Carol A Hibbard" userId="4880fb66-5ccf-4d4a-b196-e8cc82e86331" providerId="ADAL" clId="{7311D458-B830-496D-A218-F92AD930F5EA}" dt="2019-03-25T15:01:58.406" v="119" actId="2696"/>
          <pc:sldLayoutMkLst>
            <pc:docMk/>
            <pc:sldMasterMk cId="1838940517" sldId="2147483857"/>
            <pc:sldLayoutMk cId="4190972460" sldId="2147484047"/>
          </pc:sldLayoutMkLst>
        </pc:sldLayoutChg>
        <pc:sldLayoutChg chg="del">
          <pc:chgData name="Carol A Hibbard" userId="4880fb66-5ccf-4d4a-b196-e8cc82e86331" providerId="ADAL" clId="{7311D458-B830-496D-A218-F92AD930F5EA}" dt="2019-03-25T14:55:19.420" v="97" actId="2696"/>
          <pc:sldLayoutMkLst>
            <pc:docMk/>
            <pc:sldMasterMk cId="1838940517" sldId="2147483857"/>
            <pc:sldLayoutMk cId="3657365896" sldId="2147484103"/>
          </pc:sldLayoutMkLst>
        </pc:sldLayoutChg>
      </pc:sldMasterChg>
    </pc:docChg>
  </pc:docChgLst>
  <pc:docChgLst>
    <pc:chgData name="Carol A Hibbard" userId="4880fb66-5ccf-4d4a-b196-e8cc82e86331" providerId="ADAL" clId="{A788384D-409B-46CD-B37C-ED470D584C7F}"/>
    <pc:docChg chg="undo custSel addSld delSld modSld">
      <pc:chgData name="Carol A Hibbard" userId="4880fb66-5ccf-4d4a-b196-e8cc82e86331" providerId="ADAL" clId="{A788384D-409B-46CD-B37C-ED470D584C7F}" dt="2019-03-25T18:38:47.843" v="689" actId="2696"/>
      <pc:docMkLst>
        <pc:docMk/>
      </pc:docMkLst>
      <pc:sldChg chg="del">
        <pc:chgData name="Carol A Hibbard" userId="4880fb66-5ccf-4d4a-b196-e8cc82e86331" providerId="ADAL" clId="{A788384D-409B-46CD-B37C-ED470D584C7F}" dt="2019-03-25T18:38:47.843" v="689" actId="2696"/>
        <pc:sldMkLst>
          <pc:docMk/>
          <pc:sldMk cId="3218049926" sldId="622"/>
        </pc:sldMkLst>
      </pc:sldChg>
      <pc:sldChg chg="modSp">
        <pc:chgData name="Carol A Hibbard" userId="4880fb66-5ccf-4d4a-b196-e8cc82e86331" providerId="ADAL" clId="{A788384D-409B-46CD-B37C-ED470D584C7F}" dt="2019-03-25T16:10:38.600" v="498" actId="20577"/>
        <pc:sldMkLst>
          <pc:docMk/>
          <pc:sldMk cId="1390749481" sldId="661"/>
        </pc:sldMkLst>
        <pc:spChg chg="mod">
          <ac:chgData name="Carol A Hibbard" userId="4880fb66-5ccf-4d4a-b196-e8cc82e86331" providerId="ADAL" clId="{A788384D-409B-46CD-B37C-ED470D584C7F}" dt="2019-03-25T16:10:38.600" v="498" actId="20577"/>
          <ac:spMkLst>
            <pc:docMk/>
            <pc:sldMk cId="1390749481" sldId="661"/>
            <ac:spMk id="3" creationId="{00000000-0000-0000-0000-000000000000}"/>
          </ac:spMkLst>
        </pc:spChg>
      </pc:sldChg>
      <pc:sldChg chg="modAnim">
        <pc:chgData name="Carol A Hibbard" userId="4880fb66-5ccf-4d4a-b196-e8cc82e86331" providerId="ADAL" clId="{A788384D-409B-46CD-B37C-ED470D584C7F}" dt="2019-03-25T16:37:21.090" v="573"/>
        <pc:sldMkLst>
          <pc:docMk/>
          <pc:sldMk cId="3344541754" sldId="670"/>
        </pc:sldMkLst>
      </pc:sldChg>
      <pc:sldChg chg="addSp delSp modSp modNotesTx">
        <pc:chgData name="Carol A Hibbard" userId="4880fb66-5ccf-4d4a-b196-e8cc82e86331" providerId="ADAL" clId="{A788384D-409B-46CD-B37C-ED470D584C7F}" dt="2019-03-25T18:06:12.278" v="670" actId="20577"/>
        <pc:sldMkLst>
          <pc:docMk/>
          <pc:sldMk cId="3668947636" sldId="671"/>
        </pc:sldMkLst>
        <pc:spChg chg="add mod">
          <ac:chgData name="Carol A Hibbard" userId="4880fb66-5ccf-4d4a-b196-e8cc82e86331" providerId="ADAL" clId="{A788384D-409B-46CD-B37C-ED470D584C7F}" dt="2019-03-25T17:56:51.218" v="611" actId="14100"/>
          <ac:spMkLst>
            <pc:docMk/>
            <pc:sldMk cId="3668947636" sldId="671"/>
            <ac:spMk id="21" creationId="{4B7A611D-6E73-4ADB-A6D1-10C8638641F6}"/>
          </ac:spMkLst>
        </pc:spChg>
        <pc:grpChg chg="mod">
          <ac:chgData name="Carol A Hibbard" userId="4880fb66-5ccf-4d4a-b196-e8cc82e86331" providerId="ADAL" clId="{A788384D-409B-46CD-B37C-ED470D584C7F}" dt="2019-03-25T17:57:00.507" v="612" actId="1076"/>
          <ac:grpSpMkLst>
            <pc:docMk/>
            <pc:sldMk cId="3668947636" sldId="671"/>
            <ac:grpSpMk id="42" creationId="{00000000-0000-0000-0000-000000000000}"/>
          </ac:grpSpMkLst>
        </pc:grpChg>
        <pc:picChg chg="add del mod ord">
          <ac:chgData name="Carol A Hibbard" userId="4880fb66-5ccf-4d4a-b196-e8cc82e86331" providerId="ADAL" clId="{A788384D-409B-46CD-B37C-ED470D584C7F}" dt="2019-03-25T17:54:26.767" v="584"/>
          <ac:picMkLst>
            <pc:docMk/>
            <pc:sldMk cId="3668947636" sldId="671"/>
            <ac:picMk id="2" creationId="{C563ADE9-40C0-4938-8FAB-8E84B59E6CCB}"/>
          </ac:picMkLst>
        </pc:picChg>
        <pc:picChg chg="add mod">
          <ac:chgData name="Carol A Hibbard" userId="4880fb66-5ccf-4d4a-b196-e8cc82e86331" providerId="ADAL" clId="{A788384D-409B-46CD-B37C-ED470D584C7F}" dt="2019-03-25T17:54:50.878" v="590" actId="14100"/>
          <ac:picMkLst>
            <pc:docMk/>
            <pc:sldMk cId="3668947636" sldId="671"/>
            <ac:picMk id="3" creationId="{76317826-8CA6-4C9E-9C3D-3CC97F4872A4}"/>
          </ac:picMkLst>
        </pc:picChg>
        <pc:picChg chg="add del">
          <ac:chgData name="Carol A Hibbard" userId="4880fb66-5ccf-4d4a-b196-e8cc82e86331" providerId="ADAL" clId="{A788384D-409B-46CD-B37C-ED470D584C7F}" dt="2019-03-25T17:54:27.613" v="585" actId="478"/>
          <ac:picMkLst>
            <pc:docMk/>
            <pc:sldMk cId="3668947636" sldId="671"/>
            <ac:picMk id="19" creationId="{4BD17757-3130-4AA5-8122-D8A876F6D701}"/>
          </ac:picMkLst>
        </pc:picChg>
        <pc:cxnChg chg="add mod">
          <ac:chgData name="Carol A Hibbard" userId="4880fb66-5ccf-4d4a-b196-e8cc82e86331" providerId="ADAL" clId="{A788384D-409B-46CD-B37C-ED470D584C7F}" dt="2019-03-25T17:56:41.690" v="593" actId="14100"/>
          <ac:cxnSpMkLst>
            <pc:docMk/>
            <pc:sldMk cId="3668947636" sldId="671"/>
            <ac:cxnSpMk id="25" creationId="{3E5B2A40-4046-4901-A817-F8E125A9589D}"/>
          </ac:cxnSpMkLst>
        </pc:cxnChg>
      </pc:sldChg>
      <pc:sldChg chg="delSp modSp modNotesTx">
        <pc:chgData name="Carol A Hibbard" userId="4880fb66-5ccf-4d4a-b196-e8cc82e86331" providerId="ADAL" clId="{A788384D-409B-46CD-B37C-ED470D584C7F}" dt="2019-03-25T18:14:20.784" v="688" actId="20577"/>
        <pc:sldMkLst>
          <pc:docMk/>
          <pc:sldMk cId="3694596190" sldId="672"/>
        </pc:sldMkLst>
        <pc:spChg chg="mod">
          <ac:chgData name="Carol A Hibbard" userId="4880fb66-5ccf-4d4a-b196-e8cc82e86331" providerId="ADAL" clId="{A788384D-409B-46CD-B37C-ED470D584C7F}" dt="2019-03-25T18:00:24.439" v="645" actId="20577"/>
          <ac:spMkLst>
            <pc:docMk/>
            <pc:sldMk cId="3694596190" sldId="672"/>
            <ac:spMk id="5" creationId="{00000000-0000-0000-0000-000000000000}"/>
          </ac:spMkLst>
        </pc:spChg>
        <pc:spChg chg="mod">
          <ac:chgData name="Carol A Hibbard" userId="4880fb66-5ccf-4d4a-b196-e8cc82e86331" providerId="ADAL" clId="{A788384D-409B-46CD-B37C-ED470D584C7F}" dt="2019-03-25T17:57:37.640" v="643" actId="6549"/>
          <ac:spMkLst>
            <pc:docMk/>
            <pc:sldMk cId="3694596190" sldId="672"/>
            <ac:spMk id="25" creationId="{00000000-0000-0000-0000-000000000000}"/>
          </ac:spMkLst>
        </pc:spChg>
        <pc:picChg chg="del">
          <ac:chgData name="Carol A Hibbard" userId="4880fb66-5ccf-4d4a-b196-e8cc82e86331" providerId="ADAL" clId="{A788384D-409B-46CD-B37C-ED470D584C7F}" dt="2019-03-25T17:47:04.844" v="575" actId="478"/>
          <ac:picMkLst>
            <pc:docMk/>
            <pc:sldMk cId="3694596190" sldId="672"/>
            <ac:picMk id="16" creationId="{00000000-0000-0000-0000-000000000000}"/>
          </ac:picMkLst>
        </pc:picChg>
      </pc:sldChg>
      <pc:sldChg chg="modSp">
        <pc:chgData name="Carol A Hibbard" userId="4880fb66-5ccf-4d4a-b196-e8cc82e86331" providerId="ADAL" clId="{A788384D-409B-46CD-B37C-ED470D584C7F}" dt="2019-03-25T16:32:44.595" v="572" actId="6549"/>
        <pc:sldMkLst>
          <pc:docMk/>
          <pc:sldMk cId="377664102" sldId="673"/>
        </pc:sldMkLst>
        <pc:spChg chg="mod">
          <ac:chgData name="Carol A Hibbard" userId="4880fb66-5ccf-4d4a-b196-e8cc82e86331" providerId="ADAL" clId="{A788384D-409B-46CD-B37C-ED470D584C7F}" dt="2019-03-25T16:32:44.595" v="572" actId="6549"/>
          <ac:spMkLst>
            <pc:docMk/>
            <pc:sldMk cId="377664102" sldId="673"/>
            <ac:spMk id="62" creationId="{00000000-0000-0000-0000-000000000000}"/>
          </ac:spMkLst>
        </pc:spChg>
      </pc:sldChg>
      <pc:sldChg chg="modSp">
        <pc:chgData name="Carol A Hibbard" userId="4880fb66-5ccf-4d4a-b196-e8cc82e86331" providerId="ADAL" clId="{A788384D-409B-46CD-B37C-ED470D584C7F}" dt="2019-03-25T18:00:36.348" v="647" actId="6549"/>
        <pc:sldMkLst>
          <pc:docMk/>
          <pc:sldMk cId="510989420" sldId="676"/>
        </pc:sldMkLst>
        <pc:spChg chg="mod">
          <ac:chgData name="Carol A Hibbard" userId="4880fb66-5ccf-4d4a-b196-e8cc82e86331" providerId="ADAL" clId="{A788384D-409B-46CD-B37C-ED470D584C7F}" dt="2019-03-25T18:00:36.348" v="647" actId="6549"/>
          <ac:spMkLst>
            <pc:docMk/>
            <pc:sldMk cId="510989420" sldId="676"/>
            <ac:spMk id="6" creationId="{00000000-0000-0000-0000-000000000000}"/>
          </ac:spMkLst>
        </pc:spChg>
      </pc:sldChg>
      <pc:sldChg chg="modSp del">
        <pc:chgData name="Carol A Hibbard" userId="4880fb66-5ccf-4d4a-b196-e8cc82e86331" providerId="ADAL" clId="{A788384D-409B-46CD-B37C-ED470D584C7F}" dt="2019-03-25T15:43:35.289" v="452" actId="2696"/>
        <pc:sldMkLst>
          <pc:docMk/>
          <pc:sldMk cId="2796156205" sldId="679"/>
        </pc:sldMkLst>
        <pc:spChg chg="mod">
          <ac:chgData name="Carol A Hibbard" userId="4880fb66-5ccf-4d4a-b196-e8cc82e86331" providerId="ADAL" clId="{A788384D-409B-46CD-B37C-ED470D584C7F}" dt="2019-03-25T15:36:45.183" v="167" actId="20577"/>
          <ac:spMkLst>
            <pc:docMk/>
            <pc:sldMk cId="2796156205" sldId="679"/>
            <ac:spMk id="5" creationId="{00000000-0000-0000-0000-000000000000}"/>
          </ac:spMkLst>
        </pc:spChg>
      </pc:sldChg>
      <pc:sldChg chg="modSp modNotesTx">
        <pc:chgData name="Carol A Hibbard" userId="4880fb66-5ccf-4d4a-b196-e8cc82e86331" providerId="ADAL" clId="{A788384D-409B-46CD-B37C-ED470D584C7F}" dt="2019-03-25T18:00:50.227" v="668" actId="20577"/>
        <pc:sldMkLst>
          <pc:docMk/>
          <pc:sldMk cId="2063042235" sldId="688"/>
        </pc:sldMkLst>
        <pc:spChg chg="mod">
          <ac:chgData name="Carol A Hibbard" userId="4880fb66-5ccf-4d4a-b196-e8cc82e86331" providerId="ADAL" clId="{A788384D-409B-46CD-B37C-ED470D584C7F}" dt="2019-03-25T18:00:50.227" v="668" actId="20577"/>
          <ac:spMkLst>
            <pc:docMk/>
            <pc:sldMk cId="2063042235" sldId="688"/>
            <ac:spMk id="11" creationId="{00000000-0000-0000-0000-000000000000}"/>
          </ac:spMkLst>
        </pc:spChg>
        <pc:spChg chg="mod">
          <ac:chgData name="Carol A Hibbard" userId="4880fb66-5ccf-4d4a-b196-e8cc82e86331" providerId="ADAL" clId="{A788384D-409B-46CD-B37C-ED470D584C7F}" dt="2019-03-25T16:12:26.911" v="520" actId="14100"/>
          <ac:spMkLst>
            <pc:docMk/>
            <pc:sldMk cId="2063042235" sldId="688"/>
            <ac:spMk id="18" creationId="{00000000-0000-0000-0000-000000000000}"/>
          </ac:spMkLst>
        </pc:spChg>
        <pc:spChg chg="mod">
          <ac:chgData name="Carol A Hibbard" userId="4880fb66-5ccf-4d4a-b196-e8cc82e86331" providerId="ADAL" clId="{A788384D-409B-46CD-B37C-ED470D584C7F}" dt="2019-03-25T17:42:48.357" v="574"/>
          <ac:spMkLst>
            <pc:docMk/>
            <pc:sldMk cId="2063042235" sldId="688"/>
            <ac:spMk id="29" creationId="{00000000-0000-0000-0000-000000000000}"/>
          </ac:spMkLst>
        </pc:spChg>
        <pc:spChg chg="mod">
          <ac:chgData name="Carol A Hibbard" userId="4880fb66-5ccf-4d4a-b196-e8cc82e86331" providerId="ADAL" clId="{A788384D-409B-46CD-B37C-ED470D584C7F}" dt="2019-03-25T17:42:48.357" v="574"/>
          <ac:spMkLst>
            <pc:docMk/>
            <pc:sldMk cId="2063042235" sldId="688"/>
            <ac:spMk id="30" creationId="{00000000-0000-0000-0000-000000000000}"/>
          </ac:spMkLst>
        </pc:spChg>
      </pc:sldChg>
      <pc:sldChg chg="addSp modSp add">
        <pc:chgData name="Carol A Hibbard" userId="4880fb66-5ccf-4d4a-b196-e8cc82e86331" providerId="ADAL" clId="{A788384D-409B-46CD-B37C-ED470D584C7F}" dt="2019-03-25T15:44:32.266" v="494" actId="20577"/>
        <pc:sldMkLst>
          <pc:docMk/>
          <pc:sldMk cId="2245648161" sldId="692"/>
        </pc:sldMkLst>
        <pc:spChg chg="mod">
          <ac:chgData name="Carol A Hibbard" userId="4880fb66-5ccf-4d4a-b196-e8cc82e86331" providerId="ADAL" clId="{A788384D-409B-46CD-B37C-ED470D584C7F}" dt="2019-03-25T15:39:44.477" v="308" actId="20577"/>
          <ac:spMkLst>
            <pc:docMk/>
            <pc:sldMk cId="2245648161" sldId="692"/>
            <ac:spMk id="4" creationId="{AFD71739-2CD9-4689-9BC4-D2E8E13E543B}"/>
          </ac:spMkLst>
        </pc:spChg>
        <pc:spChg chg="add mod">
          <ac:chgData name="Carol A Hibbard" userId="4880fb66-5ccf-4d4a-b196-e8cc82e86331" providerId="ADAL" clId="{A788384D-409B-46CD-B37C-ED470D584C7F}" dt="2019-03-25T15:44:32.266" v="494" actId="20577"/>
          <ac:spMkLst>
            <pc:docMk/>
            <pc:sldMk cId="2245648161" sldId="692"/>
            <ac:spMk id="6" creationId="{CBA32517-7A54-4E2F-BB22-9939B0EB7C20}"/>
          </ac:spMkLst>
        </pc:spChg>
        <pc:graphicFrameChg chg="mod modGraphic">
          <ac:chgData name="Carol A Hibbard" userId="4880fb66-5ccf-4d4a-b196-e8cc82e86331" providerId="ADAL" clId="{A788384D-409B-46CD-B37C-ED470D584C7F}" dt="2019-03-25T15:44:05.378" v="454" actId="20577"/>
          <ac:graphicFrameMkLst>
            <pc:docMk/>
            <pc:sldMk cId="2245648161" sldId="692"/>
            <ac:graphicFrameMk id="5" creationId="{AF26D553-E84F-4FF2-B941-1FEEBABBA71A}"/>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4137A-32A9-4E3E-80A1-313294284C14}" type="datetimeFigureOut">
              <a:rPr lang="en-US" smtClean="0"/>
              <a:t>3/25/2019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aas.hpe.com/en-us/asset/idol/forrester-wave-cognitive-search-and-knowledge-discover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sym typeface="Calibri"/>
              </a:rPr>
              <a:t>Hello and Welcome to the [COURSE_NAME] Technical</a:t>
            </a:r>
            <a:r>
              <a:rPr lang="en-US" sz="1200" b="1" kern="1200" baseline="0" dirty="0">
                <a:solidFill>
                  <a:schemeClr val="tx1"/>
                </a:solidFill>
                <a:effectLst/>
                <a:latin typeface="+mn-lt"/>
                <a:ea typeface="+mn-ea"/>
                <a:cs typeface="+mn-cs"/>
                <a:sym typeface="Calibri"/>
              </a:rPr>
              <a:t> Overview Training, Level 300.</a:t>
            </a:r>
          </a:p>
          <a:p>
            <a:endParaRPr lang="en-US" sz="1200" b="1" kern="1200" baseline="0" dirty="0">
              <a:solidFill>
                <a:schemeClr val="tx1"/>
              </a:solidFill>
              <a:effectLst/>
              <a:latin typeface="+mn-lt"/>
              <a:ea typeface="+mn-ea"/>
              <a:cs typeface="+mn-cs"/>
              <a:sym typeface="Calibri"/>
            </a:endParaRPr>
          </a:p>
          <a:p>
            <a:r>
              <a:rPr lang="en-US" sz="1200" b="1" kern="1200" dirty="0">
                <a:solidFill>
                  <a:schemeClr val="tx1"/>
                </a:solidFill>
                <a:effectLst/>
                <a:latin typeface="+mn-lt"/>
                <a:ea typeface="+mn-ea"/>
                <a:cs typeface="+mn-cs"/>
                <a:sym typeface="Calibri"/>
              </a:rPr>
              <a:t>In this course you’ll gain a high-level understanding of the essentials of </a:t>
            </a:r>
            <a:r>
              <a:rPr lang="en-US" b="1" dirty="0">
                <a:solidFill>
                  <a:srgbClr val="000000"/>
                </a:solidFill>
                <a:latin typeface="Arial (Headings)"/>
                <a:cs typeface="HP Simplified" pitchFamily="34" charset="0"/>
              </a:rPr>
              <a:t>[PRODUCT_NAME].</a:t>
            </a:r>
            <a:endParaRPr lang="en-US" sz="1200" b="1" baseline="0" dirty="0"/>
          </a:p>
          <a:p>
            <a:endParaRPr lang="en-US" sz="1200" b="1" kern="1200" baseline="0" dirty="0">
              <a:solidFill>
                <a:schemeClr val="tx1"/>
              </a:solidFill>
              <a:effectLst/>
              <a:latin typeface="+mn-lt"/>
              <a:ea typeface="+mn-ea"/>
              <a:cs typeface="+mn-cs"/>
              <a:sym typeface="Calibri"/>
            </a:endParaRPr>
          </a:p>
          <a:p>
            <a:r>
              <a:rPr lang="en-US" sz="1200" kern="1200" dirty="0">
                <a:solidFill>
                  <a:schemeClr val="tx1"/>
                </a:solidFill>
                <a:effectLst/>
                <a:latin typeface="+mn-lt"/>
                <a:ea typeface="+mn-ea"/>
                <a:cs typeface="+mn-cs"/>
                <a:sym typeface="Calibri"/>
              </a:rPr>
              <a:t>If you want to download this presentation and save it on your own system, click the </a:t>
            </a:r>
            <a:r>
              <a:rPr lang="en-US" sz="1200" b="1" kern="1200" dirty="0">
                <a:solidFill>
                  <a:schemeClr val="tx1"/>
                </a:solidFill>
                <a:effectLst/>
                <a:latin typeface="+mn-lt"/>
                <a:ea typeface="+mn-ea"/>
                <a:cs typeface="+mn-cs"/>
                <a:sym typeface="Calibri"/>
              </a:rPr>
              <a:t>Tools &amp; Help</a:t>
            </a:r>
            <a:r>
              <a:rPr lang="en-US" sz="1200" kern="1200" dirty="0">
                <a:solidFill>
                  <a:schemeClr val="tx1"/>
                </a:solidFill>
                <a:effectLst/>
                <a:latin typeface="+mn-lt"/>
                <a:ea typeface="+mn-ea"/>
                <a:cs typeface="+mn-cs"/>
                <a:sym typeface="Calibri"/>
              </a:rPr>
              <a:t> icon in the bottom-right corner of your Brainshark window and select </a:t>
            </a:r>
            <a:r>
              <a:rPr lang="en-US" sz="1200" b="1" kern="1200" dirty="0">
                <a:solidFill>
                  <a:schemeClr val="tx1"/>
                </a:solidFill>
                <a:effectLst/>
                <a:latin typeface="+mn-lt"/>
                <a:ea typeface="+mn-ea"/>
                <a:cs typeface="+mn-cs"/>
                <a:sym typeface="Calibri"/>
              </a:rPr>
              <a:t>Download</a:t>
            </a:r>
            <a:r>
              <a:rPr lang="en-US" sz="1200" kern="1200" dirty="0">
                <a:solidFill>
                  <a:schemeClr val="tx1"/>
                </a:solidFill>
                <a:effectLst/>
                <a:latin typeface="+mn-lt"/>
                <a:ea typeface="+mn-ea"/>
                <a:cs typeface="+mn-cs"/>
                <a:sym typeface="Calibri"/>
              </a:rPr>
              <a:t>.</a:t>
            </a:r>
          </a:p>
          <a:p>
            <a:endParaRPr lang="en-US" sz="1200" kern="1200" dirty="0">
              <a:solidFill>
                <a:schemeClr val="tx1"/>
              </a:solidFill>
              <a:effectLst/>
              <a:latin typeface="+mn-lt"/>
              <a:ea typeface="+mn-ea"/>
              <a:cs typeface="+mn-cs"/>
              <a:sym typeface="Calibri"/>
            </a:endParaRPr>
          </a:p>
          <a:p>
            <a:r>
              <a:rPr lang="en-US" sz="1200" kern="1200" dirty="0">
                <a:solidFill>
                  <a:schemeClr val="tx1"/>
                </a:solidFill>
                <a:effectLst/>
                <a:latin typeface="+mn-lt"/>
                <a:ea typeface="+mn-ea"/>
                <a:cs typeface="+mn-cs"/>
                <a:sym typeface="Calibri"/>
              </a:rPr>
              <a:t>Or, if you want to access the PPT slides and speaker notes for future reference, go to the </a:t>
            </a:r>
            <a:r>
              <a:rPr lang="en-US" sz="1200" b="1" kern="1200" dirty="0">
                <a:solidFill>
                  <a:schemeClr val="tx1"/>
                </a:solidFill>
                <a:effectLst/>
                <a:latin typeface="+mn-lt"/>
                <a:ea typeface="+mn-ea"/>
                <a:cs typeface="+mn-cs"/>
                <a:sym typeface="Calibri"/>
              </a:rPr>
              <a:t>Attachments</a:t>
            </a:r>
            <a:r>
              <a:rPr lang="en-US" sz="1200" b="1" kern="1200" baseline="0" dirty="0">
                <a:solidFill>
                  <a:schemeClr val="tx1"/>
                </a:solidFill>
                <a:effectLst/>
                <a:latin typeface="+mn-lt"/>
                <a:ea typeface="+mn-ea"/>
                <a:cs typeface="+mn-cs"/>
                <a:sym typeface="Calibri"/>
              </a:rPr>
              <a:t> </a:t>
            </a:r>
            <a:r>
              <a:rPr lang="en-US" sz="1200" kern="1200" baseline="0" dirty="0">
                <a:solidFill>
                  <a:schemeClr val="tx1"/>
                </a:solidFill>
                <a:effectLst/>
                <a:latin typeface="+mn-lt"/>
                <a:ea typeface="+mn-ea"/>
                <a:cs typeface="+mn-cs"/>
                <a:sym typeface="Calibri"/>
              </a:rPr>
              <a:t>tab in Brainshark and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1046144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r>
              <a:rPr lang="de-DE" dirty="0"/>
              <a:t>NOTE: Screenshot</a:t>
            </a:r>
            <a:r>
              <a:rPr lang="de-DE" baseline="0" dirty="0"/>
              <a:t> shows SMAX</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10</a:t>
            </a:fld>
            <a:endParaRPr lang="en-GB" dirty="0"/>
          </a:p>
        </p:txBody>
      </p:sp>
    </p:spTree>
    <p:extLst>
      <p:ext uri="{BB962C8B-B14F-4D97-AF65-F5344CB8AC3E}">
        <p14:creationId xmlns:p14="http://schemas.microsoft.com/office/powerpoint/2010/main" val="564660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NOTE: Screenshot</a:t>
            </a:r>
            <a:r>
              <a:rPr lang="de-DE" baseline="0" dirty="0"/>
              <a:t> shows SMAX</a:t>
            </a:r>
            <a:endParaRPr lang="en-GB" dirty="0"/>
          </a:p>
        </p:txBody>
      </p:sp>
      <p:sp>
        <p:nvSpPr>
          <p:cNvPr id="4" name="Slide Number Placeholder 3"/>
          <p:cNvSpPr>
            <a:spLocks noGrp="1"/>
          </p:cNvSpPr>
          <p:nvPr>
            <p:ph type="sldNum" sz="quarter" idx="10"/>
          </p:nvPr>
        </p:nvSpPr>
        <p:spPr/>
        <p:txBody>
          <a:bodyPr/>
          <a:lstStyle/>
          <a:p>
            <a:fld id="{EF956D5C-5EF9-4233-82C8-1D8C4F6E2EDC}" type="slidenum">
              <a:rPr lang="en-US" smtClean="0"/>
              <a:t>11</a:t>
            </a:fld>
            <a:endParaRPr lang="en-US"/>
          </a:p>
        </p:txBody>
      </p:sp>
    </p:spTree>
    <p:extLst>
      <p:ext uri="{BB962C8B-B14F-4D97-AF65-F5344CB8AC3E}">
        <p14:creationId xmlns:p14="http://schemas.microsoft.com/office/powerpoint/2010/main" val="4097172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dirty="0">
                <a:solidFill>
                  <a:schemeClr val="tx1"/>
                </a:solidFill>
                <a:latin typeface="Calibri Light" panose="020F0302020204030204" pitchFamily="34" charset="0"/>
                <a:cs typeface="Calibri Light" panose="020F0302020204030204" pitchFamily="34" charset="0"/>
              </a:rPr>
              <a:t>One of ITSMA</a:t>
            </a:r>
            <a:r>
              <a:rPr lang="en-US" sz="1100" baseline="0" dirty="0">
                <a:solidFill>
                  <a:schemeClr val="tx1"/>
                </a:solidFill>
                <a:latin typeface="Calibri Light" panose="020F0302020204030204" pitchFamily="34" charset="0"/>
                <a:cs typeface="Calibri Light" panose="020F0302020204030204" pitchFamily="34" charset="0"/>
              </a:rPr>
              <a:t> key elements is the service portal with capabilities like: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dirty="0">
              <a:solidFill>
                <a:schemeClr val="tx1"/>
              </a:solidFill>
              <a:latin typeface="Calibri Light" panose="020F0302020204030204" pitchFamily="34" charset="0"/>
              <a:cs typeface="Calibri Light" panose="020F0302020204030204" pitchFamily="34" charset="0"/>
            </a:endParaRPr>
          </a:p>
          <a:p>
            <a:pPr marL="228600" marR="0" lvl="1"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050" dirty="0">
                <a:solidFill>
                  <a:schemeClr val="tx1"/>
                </a:solidFill>
                <a:latin typeface="Calibri Light" panose="020F0302020204030204" pitchFamily="34" charset="0"/>
                <a:cs typeface="Calibri Light" panose="020F0302020204030204" pitchFamily="34" charset="0"/>
              </a:rPr>
              <a:t>- IDOL based search for news, catalog offerings, knowledge articles.</a:t>
            </a:r>
          </a:p>
          <a:p>
            <a:pPr marL="228600" marR="0" lvl="1"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dirty="0">
                <a:solidFill>
                  <a:schemeClr val="tx1"/>
                </a:solidFill>
                <a:latin typeface="Calibri Light" panose="020F0302020204030204" pitchFamily="34" charset="0"/>
                <a:cs typeface="Calibri Light" panose="020F0302020204030204" pitchFamily="34" charset="0"/>
              </a:rPr>
              <a:t>- Notifications, providing</a:t>
            </a:r>
            <a:r>
              <a:rPr lang="en-US" sz="1100" baseline="0" dirty="0">
                <a:solidFill>
                  <a:schemeClr val="tx1"/>
                </a:solidFill>
                <a:latin typeface="Calibri Light" panose="020F0302020204030204" pitchFamily="34" charset="0"/>
                <a:cs typeface="Calibri Light" panose="020F0302020204030204" pitchFamily="34" charset="0"/>
              </a:rPr>
              <a:t> information like the status of a user’s service request</a:t>
            </a:r>
            <a:endParaRPr lang="en-US" sz="1100" dirty="0">
              <a:solidFill>
                <a:schemeClr val="tx1"/>
              </a:solidFill>
              <a:latin typeface="Calibri Light" panose="020F0302020204030204" pitchFamily="34" charset="0"/>
              <a:cs typeface="Calibri Light" panose="020F0302020204030204" pitchFamily="34" charset="0"/>
            </a:endParaRPr>
          </a:p>
          <a:p>
            <a:pPr marL="228600" marR="0" lvl="1"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dirty="0">
                <a:solidFill>
                  <a:schemeClr val="tx1"/>
                </a:solidFill>
                <a:latin typeface="Calibri Light" panose="020F0302020204030204" pitchFamily="34" charset="0"/>
                <a:cs typeface="Calibri Light" panose="020F0302020204030204" pitchFamily="34" charset="0"/>
              </a:rPr>
              <a:t>- Shopping Cart, providing an integrated view of</a:t>
            </a:r>
            <a:r>
              <a:rPr lang="en-US" sz="1100" baseline="0" dirty="0">
                <a:solidFill>
                  <a:schemeClr val="tx1"/>
                </a:solidFill>
                <a:latin typeface="Calibri Light" panose="020F0302020204030204" pitchFamily="34" charset="0"/>
                <a:cs typeface="Calibri Light" panose="020F0302020204030204" pitchFamily="34" charset="0"/>
              </a:rPr>
              <a:t> all goods and services offered</a:t>
            </a:r>
            <a:endParaRPr lang="en-US" sz="1100" dirty="0">
              <a:solidFill>
                <a:schemeClr val="tx1"/>
              </a:solidFill>
              <a:latin typeface="Calibri Light" panose="020F0302020204030204" pitchFamily="34" charset="0"/>
              <a:cs typeface="Calibri Light" panose="020F0302020204030204" pitchFamily="34" charset="0"/>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dirty="0">
              <a:solidFill>
                <a:schemeClr val="tx1"/>
              </a:solidFill>
              <a:latin typeface="Calibri Light" panose="020F0302020204030204" pitchFamily="34" charset="0"/>
              <a:cs typeface="Calibri Light" panose="020F0302020204030204" pitchFamily="34" charset="0"/>
            </a:endParaRPr>
          </a:p>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GB" smtClean="0">
                <a:solidFill>
                  <a:prstClr val="black"/>
                </a:solidFill>
                <a:latin typeface="Calibri" panose="020F0502020204030204"/>
              </a:rPr>
              <a:pPr/>
              <a:t>12</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4063551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NOTE: Screenshot</a:t>
            </a:r>
            <a:r>
              <a:rPr lang="de-DE" baseline="0" dirty="0"/>
              <a:t> shows SMAX</a:t>
            </a:r>
            <a:endParaRPr lang="en-GB" dirty="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956D5C-5EF9-4233-82C8-1D8C4F6E2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217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indent="0">
              <a:buNone/>
            </a:pPr>
            <a:r>
              <a:rPr lang="en-US" sz="1100" dirty="0">
                <a:solidFill>
                  <a:prstClr val="black"/>
                </a:solidFill>
              </a:rPr>
              <a:t>Organizations make hundreds to thousands of IT changes per year that might result in IT service failures. </a:t>
            </a:r>
            <a:r>
              <a:rPr lang="en-US" sz="1100" dirty="0"/>
              <a:t>Traditional processes now co-exist with DevOps and Continuous Delivery to reduce the risk of change by making many small, incremental changes instead of a few "big bang" changes.</a:t>
            </a:r>
          </a:p>
          <a:p>
            <a:pPr marL="0" indent="0">
              <a:buNone/>
            </a:pPr>
            <a:endParaRPr lang="en-US" sz="1100" dirty="0"/>
          </a:p>
          <a:p>
            <a:pPr marL="0" indent="0">
              <a:buNone/>
            </a:pPr>
            <a:r>
              <a:rPr lang="en-US" sz="1100" dirty="0"/>
              <a:t> This process is multiplied with the emergence of cloud computing and a desired hybrid (cloud / on-</a:t>
            </a:r>
            <a:r>
              <a:rPr lang="en-US" sz="1100" dirty="0" err="1"/>
              <a:t>prem</a:t>
            </a:r>
            <a:r>
              <a:rPr lang="en-US" sz="1100" dirty="0"/>
              <a:t>) data model in most companies. Traditional CMS practices struggle to keep up in</a:t>
            </a:r>
            <a:r>
              <a:rPr lang="en-US" sz="1100" baseline="0" dirty="0"/>
              <a:t> this evolving environment, and the results can drastically hurt an organization by lowering service management quality, increasing the amount of unplanned and emergency changes, and risking software license compliance violations through an inability to discover and maintain up-to-date license information. </a:t>
            </a:r>
            <a:endParaRPr lang="en-US" sz="1100" dirty="0"/>
          </a:p>
          <a:p>
            <a:pPr marL="9144" indent="0">
              <a:buNone/>
            </a:pPr>
            <a:endParaRPr lang="en-US" sz="11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GB" smtClean="0"/>
              <a:pPr/>
              <a:t>14</a:t>
            </a:fld>
            <a:endParaRPr lang="en-GB" dirty="0"/>
          </a:p>
        </p:txBody>
      </p:sp>
    </p:spTree>
    <p:extLst>
      <p:ext uri="{BB962C8B-B14F-4D97-AF65-F5344CB8AC3E}">
        <p14:creationId xmlns:p14="http://schemas.microsoft.com/office/powerpoint/2010/main" val="1284781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Here</a:t>
            </a:r>
            <a:r>
              <a:rPr lang="en-US" sz="1100" kern="1200" baseline="0" dirty="0">
                <a:solidFill>
                  <a:schemeClr val="tx1"/>
                </a:solidFill>
                <a:effectLst/>
                <a:latin typeface="+mn-lt"/>
                <a:ea typeface="+mn-ea"/>
                <a:cs typeface="+mn-cs"/>
              </a:rPr>
              <a:t> is an example of </a:t>
            </a:r>
            <a:r>
              <a:rPr lang="en-US" sz="1100" kern="1200" baseline="0" dirty="0" err="1">
                <a:solidFill>
                  <a:schemeClr val="tx1"/>
                </a:solidFill>
                <a:effectLst/>
                <a:latin typeface="+mn-lt"/>
                <a:ea typeface="+mn-ea"/>
                <a:cs typeface="+mn-cs"/>
              </a:rPr>
              <a:t>Excelon</a:t>
            </a:r>
            <a:r>
              <a:rPr lang="en-US" sz="1100" kern="1200" baseline="0" dirty="0">
                <a:solidFill>
                  <a:schemeClr val="tx1"/>
                </a:solidFill>
                <a:effectLst/>
                <a:latin typeface="+mn-lt"/>
                <a:ea typeface="+mn-ea"/>
                <a:cs typeface="+mn-cs"/>
              </a:rPr>
              <a:t>, one of the largest utility providers in the United States, after they moved to a central CMS model to power ITOM: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pPr marL="225425" indent="-225425"/>
            <a:r>
              <a:rPr lang="en-US" b="1" dirty="0"/>
              <a:t>20% reduction </a:t>
            </a:r>
            <a:r>
              <a:rPr lang="en-US" dirty="0"/>
              <a:t>in MTTR to restore service for major incidents</a:t>
            </a:r>
          </a:p>
          <a:p>
            <a:pPr marL="225425" indent="-225425"/>
            <a:r>
              <a:rPr lang="en-US" b="1" dirty="0"/>
              <a:t>$2M cost savings </a:t>
            </a:r>
            <a:r>
              <a:rPr lang="en-US" dirty="0"/>
              <a:t>by improving accuracy of associating server assets</a:t>
            </a:r>
          </a:p>
          <a:p>
            <a:pPr marL="228600" lvl="1" indent="-36576">
              <a:buFont typeface="Arial" panose="020B0604020202020204" pitchFamily="34" charset="0"/>
              <a:buChar char="•"/>
            </a:pPr>
            <a:endParaRPr lang="en-GB" sz="1050" kern="1200" dirty="0">
              <a:solidFill>
                <a:schemeClr val="tx1"/>
              </a:solidFill>
              <a:effectLst/>
              <a:latin typeface="+mn-lt"/>
              <a:ea typeface="+mn-ea"/>
              <a:cs typeface="+mn-cs"/>
            </a:endParaRPr>
          </a:p>
          <a:p>
            <a:r>
              <a:rPr lang="en-US" dirty="0"/>
              <a:t>http://h20195.www2.hpe.com/V2/GetDocument.aspx?docname=4AA6-5508ENW&amp;cc=us&amp;lc=en</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15</a:t>
            </a:fld>
            <a:endParaRPr lang="en-GB" dirty="0"/>
          </a:p>
        </p:txBody>
      </p:sp>
    </p:spTree>
    <p:extLst>
      <p:ext uri="{BB962C8B-B14F-4D97-AF65-F5344CB8AC3E}">
        <p14:creationId xmlns:p14="http://schemas.microsoft.com/office/powerpoint/2010/main" val="3446833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5700" cy="2794000"/>
          </a:xfrm>
        </p:spPr>
      </p:sp>
      <p:sp>
        <p:nvSpPr>
          <p:cNvPr id="3" name="Notes Placeholder 2"/>
          <p:cNvSpPr>
            <a:spLocks noGrp="1"/>
          </p:cNvSpPr>
          <p:nvPr>
            <p:ph type="body" idx="1"/>
          </p:nvPr>
        </p:nvSpPr>
        <p:spPr/>
        <p:txBody>
          <a:bodyPr>
            <a:normAutofit lnSpcReduction="10000"/>
          </a:bodyPr>
          <a:lstStyle/>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a:t>The Configuration Management System (CMS) is a comprehensive set of tools for collecting, storing, managing, updating and presenting data about IT services configuration items (software and infrastructure) and about their relationships. </a:t>
            </a:r>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a:t>CMS includes Automated Discovery (Micro Focus Universal Discovery) and a federated configuration management database (Micro Focus Universal</a:t>
            </a:r>
            <a:r>
              <a:rPr lang="en-US" baseline="0" dirty="0"/>
              <a:t> </a:t>
            </a:r>
            <a:r>
              <a:rPr lang="en-US" dirty="0"/>
              <a:t>CMDB) that integrates with trusted sources in a seamless fashion-allowing IT management teams to make effective decisions and control changes.</a:t>
            </a:r>
            <a:endParaRPr lang="en-US" baseline="0" dirty="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baseline="0" dirty="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baseline="0" dirty="0"/>
              <a:t>Key capabilities include:</a:t>
            </a:r>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baseline="0" dirty="0"/>
          </a:p>
          <a:p>
            <a:r>
              <a:rPr lang="en-US" dirty="0">
                <a:effectLst/>
              </a:rPr>
              <a:t>- Agile top-down and bottoms-up discovery - agent-based, agent-less, hybrid, and passive</a:t>
            </a:r>
          </a:p>
          <a:p>
            <a:r>
              <a:rPr lang="en-US" dirty="0">
                <a:effectLst/>
              </a:rPr>
              <a:t>- Automated service modeling for easy, fast dependency modeling to a top-down model of a business service</a:t>
            </a:r>
          </a:p>
          <a:p>
            <a:r>
              <a:rPr lang="en-US" dirty="0">
                <a:effectLst/>
              </a:rPr>
              <a:t>- Cloud and on premise discovery capabilities</a:t>
            </a:r>
          </a:p>
          <a:p>
            <a:r>
              <a:rPr lang="en-US" dirty="0">
                <a:effectLst/>
              </a:rPr>
              <a:t>- Both inventory and dependency mapping in a single tool</a:t>
            </a:r>
          </a:p>
          <a:p>
            <a:r>
              <a:rPr lang="en-US" dirty="0">
                <a:effectLst/>
              </a:rPr>
              <a:t>- Easy access to all CMS data via intuitive web browser interface</a:t>
            </a:r>
          </a:p>
          <a:p>
            <a:r>
              <a:rPr lang="en-US" dirty="0">
                <a:effectLst/>
              </a:rPr>
              <a:t>- Common platform integration across all ITSM and Operations Analytics tools</a:t>
            </a:r>
          </a:p>
          <a:p>
            <a:pPr marL="9144" marR="0" lvl="0" indent="0" algn="l" defTabSz="685766"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baseline="0" dirty="0"/>
          </a:p>
          <a:p>
            <a:pPr marL="45720" marR="0" lvl="0" indent="-36576" algn="l" defTabSz="685766"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Tree>
    <p:extLst>
      <p:ext uri="{BB962C8B-B14F-4D97-AF65-F5344CB8AC3E}">
        <p14:creationId xmlns:p14="http://schemas.microsoft.com/office/powerpoint/2010/main" val="4236757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400050"/>
            <a:ext cx="4803775" cy="2701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258560" y="9121140"/>
            <a:ext cx="650240" cy="238364"/>
          </a:xfrm>
          <a:prstGeom prst="rect">
            <a:avLst/>
          </a:prstGeom>
        </p:spPr>
        <p:txBody>
          <a:bodyPr/>
          <a:lstStyle/>
          <a:p>
            <a:fld id="{22A853E8-D85F-5D49-95D2-E1D96ABFE2B9}"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1201849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Software</a:t>
            </a:r>
            <a:r>
              <a:rPr lang="en-US" sz="1200" b="0" i="0" kern="1200" baseline="0" dirty="0">
                <a:solidFill>
                  <a:schemeClr val="tx1"/>
                </a:solidFill>
                <a:effectLst/>
                <a:latin typeface="+mn-lt"/>
                <a:ea typeface="+mn-ea"/>
                <a:cs typeface="+mn-cs"/>
              </a:rPr>
              <a:t> Asset Management remains a key industry trend and focus, and now t</a:t>
            </a:r>
            <a:r>
              <a:rPr lang="en-US" sz="1200" b="0" i="0" kern="1200" dirty="0">
                <a:solidFill>
                  <a:schemeClr val="tx1"/>
                </a:solidFill>
                <a:effectLst/>
                <a:latin typeface="+mn-lt"/>
                <a:ea typeface="+mn-ea"/>
                <a:cs typeface="+mn-cs"/>
              </a:rPr>
              <a:t>he </a:t>
            </a:r>
            <a:r>
              <a:rPr lang="en-US" sz="1200" b="0" i="0" u="sng" kern="1200" dirty="0">
                <a:solidFill>
                  <a:schemeClr val="tx1"/>
                </a:solidFill>
                <a:effectLst/>
                <a:latin typeface="+mn-lt"/>
                <a:ea typeface="+mn-ea"/>
                <a:cs typeface="+mn-cs"/>
                <a:hlinkClick r:id="rId3"/>
              </a:rPr>
              <a:t>industry-leading IDOL platform</a:t>
            </a:r>
            <a:r>
              <a:rPr lang="en-US" sz="1200" b="0" i="0" kern="1200" dirty="0">
                <a:solidFill>
                  <a:schemeClr val="tx1"/>
                </a:solidFill>
                <a:effectLst/>
                <a:latin typeface="+mn-lt"/>
                <a:ea typeface="+mn-ea"/>
                <a:cs typeface="+mn-cs"/>
              </a:rPr>
              <a:t> for unstructured data search has been added to Universal Discovery. This adds a level of machine learning to software license discovery, providing vastly improved software application index (SAI) maturity within an organization through automated software recognition and teaching. Historically, unknown software has been difficult to add to a company’s application index. This is because the process is manual and must be verified by someone with the most recent software knowledge. Powered by IDOL machine learning, UD can now automatically “fill in the blanks” of missing software title information without manual insertion of information. This capability results in reduced user effort in evaluating new software and turnaround time for software to be recognized, as well as an automatically up-to-date SAI.</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18</a:t>
            </a:fld>
            <a:endParaRPr lang="en-US"/>
          </a:p>
        </p:txBody>
      </p:sp>
    </p:spTree>
    <p:extLst>
      <p:ext uri="{BB962C8B-B14F-4D97-AF65-F5344CB8AC3E}">
        <p14:creationId xmlns:p14="http://schemas.microsoft.com/office/powerpoint/2010/main" val="2121970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400050"/>
            <a:ext cx="4803775" cy="2701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19</a:t>
            </a:fld>
            <a:endParaRPr lang="en-US"/>
          </a:p>
        </p:txBody>
      </p:sp>
    </p:spTree>
    <p:extLst>
      <p:ext uri="{BB962C8B-B14F-4D97-AF65-F5344CB8AC3E}">
        <p14:creationId xmlns:p14="http://schemas.microsoft.com/office/powerpoint/2010/main" val="20953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[STANDARD</a:t>
            </a:r>
            <a:r>
              <a:rPr lang="en-US" i="1" baseline="0" dirty="0"/>
              <a:t> SLIDE: L300 (animated)]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The position of the LIGHT BLUE rectangle identifies</a:t>
            </a:r>
            <a:r>
              <a:rPr lang="en-US" i="1" baseline="0" dirty="0"/>
              <a:t> the level of the current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300-</a:t>
            </a:r>
            <a:r>
              <a:rPr lang="en-US" baseline="0" dirty="0"/>
              <a:t>series curriculum focuses on product knowledge and experience: from foundation-level concepts to hands-on operation in a live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curriculum spans Level-300 courses all the way through Level-380 courses.</a:t>
            </a:r>
          </a:p>
          <a:p>
            <a:endParaRPr lang="en-US" dirty="0"/>
          </a:p>
          <a:p>
            <a:r>
              <a:rPr lang="en-US" b="1" dirty="0"/>
              <a:t>[PRESS ONLY ONCE AS IMAGES APPEAR ACROSS THE SCREEN] The Level-</a:t>
            </a:r>
            <a:r>
              <a:rPr lang="en-US" b="1" baseline="0" dirty="0"/>
              <a:t>300 course </a:t>
            </a:r>
            <a:r>
              <a:rPr lang="en-US" baseline="0" dirty="0"/>
              <a:t>is the FIRST step in the 300-Series </a:t>
            </a:r>
            <a:r>
              <a:rPr lang="en-US" i="0" baseline="0" dirty="0"/>
              <a:t>training curriculum. </a:t>
            </a:r>
          </a:p>
          <a:p>
            <a:endParaRPr lang="en-US" baseline="0" dirty="0"/>
          </a:p>
          <a:p>
            <a:r>
              <a:rPr lang="en-US" i="0" baseline="0" dirty="0"/>
              <a:t>It provides a foundational overview of the suite without diving deeply into individual product capabilities and operation.</a:t>
            </a:r>
          </a:p>
          <a:p>
            <a:endParaRPr lang="en-US" baseline="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defTabSz="914400" hangingPunct="0"/>
            <a:fld id="{5BFEAE42-E3FE-4405-B7FC-4425D05B92A0}" type="slidenum">
              <a:rPr lang="en-US" kern="0" smtClean="0">
                <a:solidFill>
                  <a:srgbClr val="212E35"/>
                </a:solidFill>
                <a:cs typeface="Calibri"/>
                <a:sym typeface="Calibri"/>
              </a:rPr>
              <a:pPr defTabSz="914400" hangingPunct="0"/>
              <a:t>2</a:t>
            </a:fld>
            <a:endParaRPr lang="en-US" kern="0" dirty="0">
              <a:solidFill>
                <a:srgbClr val="212E35"/>
              </a:solidFill>
              <a:cs typeface="Calibri"/>
              <a:sym typeface="Calibri"/>
            </a:endParaRPr>
          </a:p>
        </p:txBody>
      </p:sp>
    </p:spTree>
    <p:extLst>
      <p:ext uri="{BB962C8B-B14F-4D97-AF65-F5344CB8AC3E}">
        <p14:creationId xmlns:p14="http://schemas.microsoft.com/office/powerpoint/2010/main" val="3575262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400050"/>
            <a:ext cx="4803775" cy="2701925"/>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20</a:t>
            </a:fld>
            <a:endParaRPr lang="en-GB" dirty="0">
              <a:solidFill>
                <a:prstClr val="black"/>
              </a:solidFill>
            </a:endParaRPr>
          </a:p>
        </p:txBody>
      </p:sp>
    </p:spTree>
    <p:extLst>
      <p:ext uri="{BB962C8B-B14F-4D97-AF65-F5344CB8AC3E}">
        <p14:creationId xmlns:p14="http://schemas.microsoft.com/office/powerpoint/2010/main" val="2926252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400050"/>
            <a:ext cx="4803775" cy="2701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D30732-1B40-4DA3-B6F0-E5B76912E826}" type="slidenum">
              <a:rPr lang="en-US" smtClean="0"/>
              <a:t>21</a:t>
            </a:fld>
            <a:endParaRPr lang="en-US" dirty="0"/>
          </a:p>
        </p:txBody>
      </p:sp>
    </p:spTree>
    <p:extLst>
      <p:ext uri="{BB962C8B-B14F-4D97-AF65-F5344CB8AC3E}">
        <p14:creationId xmlns:p14="http://schemas.microsoft.com/office/powerpoint/2010/main" val="1773886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CMS Unit-based Licensing (current as of March 2019) sold in </a:t>
            </a:r>
            <a:r>
              <a:rPr lang="en-US" sz="1200" b="0" i="0" u="none" strike="noStrike" kern="1200" dirty="0">
                <a:solidFill>
                  <a:schemeClr val="tx1"/>
                </a:solidFill>
                <a:effectLst/>
                <a:latin typeface="+mn-lt"/>
                <a:ea typeface="+mn-ea"/>
                <a:cs typeface="+mn-cs"/>
              </a:rPr>
              <a:t>10 Units License Packs:</a:t>
            </a:r>
          </a:p>
          <a:p>
            <a:pPr rtl="0" eaLnBrk="1" fontAlgn="ctr" latinLnBrk="0" hangingPunct="1"/>
            <a:r>
              <a:rPr lang="en-US" sz="1200" b="1" i="0" u="none" strike="noStrike" kern="1200" dirty="0">
                <a:solidFill>
                  <a:schemeClr val="tx1"/>
                </a:solidFill>
                <a:effectLst/>
                <a:latin typeface="+mn-lt"/>
                <a:ea typeface="+mn-ea"/>
                <a:cs typeface="+mn-cs"/>
              </a:rPr>
              <a:t>Advanced Discovery:</a:t>
            </a:r>
          </a:p>
          <a:p>
            <a:pPr rtl="0" eaLnBrk="1" fontAlgn="ctr" latinLnBrk="0" hangingPunct="1"/>
            <a:r>
              <a:rPr lang="en-US" sz="1200" b="1" i="0" u="none" strike="noStrike" kern="1200" dirty="0">
                <a:solidFill>
                  <a:schemeClr val="tx1"/>
                </a:solidFill>
                <a:effectLst/>
                <a:latin typeface="+mn-lt"/>
                <a:ea typeface="+mn-ea"/>
                <a:cs typeface="+mn-cs"/>
              </a:rPr>
              <a:t>Service Dependency + Automated Service Modeling + Oracle LMS</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10 Servers OSI</a:t>
            </a:r>
          </a:p>
          <a:p>
            <a:pPr rtl="0" eaLnBrk="1" fontAlgn="ctr"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1" i="0" u="none" strike="noStrike" kern="1200" dirty="0">
                <a:solidFill>
                  <a:schemeClr val="tx1"/>
                </a:solidFill>
                <a:effectLst/>
                <a:latin typeface="+mn-lt"/>
                <a:ea typeface="+mn-ea"/>
                <a:cs typeface="+mn-cs"/>
              </a:rPr>
              <a:t>Basic Discovery:</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1" i="0" u="none" strike="noStrike" kern="1200" dirty="0">
                <a:solidFill>
                  <a:schemeClr val="tx1"/>
                </a:solidFill>
                <a:effectLst/>
                <a:latin typeface="+mn-lt"/>
                <a:ea typeface="+mn-ea"/>
                <a:cs typeface="+mn-cs"/>
              </a:rPr>
              <a:t>Inventory</a:t>
            </a:r>
            <a:r>
              <a:rPr lang="en-US" sz="1200" b="1" i="0" u="none" strike="noStrike" kern="1200" baseline="0" dirty="0">
                <a:solidFill>
                  <a:schemeClr val="tx1"/>
                </a:solidFill>
                <a:effectLst/>
                <a:latin typeface="+mn-lt"/>
                <a:ea typeface="+mn-ea"/>
                <a:cs typeface="+mn-cs"/>
              </a:rPr>
              <a:t> + Software + Smart Software Analytics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50 Servers OSI</a:t>
            </a:r>
          </a:p>
          <a:p>
            <a:pPr rtl="0" eaLnBrk="1" fontAlgn="auto" latinLnBrk="0" hangingPunct="1"/>
            <a:r>
              <a:rPr lang="en-US" sz="1200" b="0" i="0" u="none" strike="noStrike" kern="1200" dirty="0">
                <a:solidFill>
                  <a:schemeClr val="tx1"/>
                </a:solidFill>
                <a:effectLst/>
                <a:latin typeface="+mn-lt"/>
                <a:ea typeface="+mn-ea"/>
                <a:cs typeface="+mn-cs"/>
              </a:rPr>
              <a:t>100 </a:t>
            </a:r>
            <a:r>
              <a:rPr lang="en-US" sz="1200" b="0" i="0" u="none" strike="noStrike" kern="1200" baseline="0" dirty="0">
                <a:solidFill>
                  <a:schemeClr val="tx1"/>
                </a:solidFill>
                <a:effectLst/>
                <a:latin typeface="+mn-lt"/>
                <a:ea typeface="+mn-ea"/>
                <a:cs typeface="+mn-cs"/>
              </a:rPr>
              <a:t>workstations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baseline="0" dirty="0">
                <a:solidFill>
                  <a:schemeClr val="tx1"/>
                </a:solidFill>
                <a:effectLst/>
                <a:latin typeface="+mn-lt"/>
                <a:ea typeface="+mn-ea"/>
                <a:cs typeface="+mn-cs"/>
              </a:rPr>
              <a:t>100 </a:t>
            </a:r>
            <a:r>
              <a:rPr lang="en-US" sz="1200" b="0" i="0" u="none" strike="noStrike" kern="1200" dirty="0">
                <a:solidFill>
                  <a:schemeClr val="tx1"/>
                </a:solidFill>
                <a:effectLst/>
                <a:latin typeface="+mn-lt"/>
                <a:ea typeface="+mn-ea"/>
                <a:cs typeface="+mn-cs"/>
              </a:rPr>
              <a:t>Network &amp; storage devices, containers,</a:t>
            </a:r>
            <a:r>
              <a:rPr lang="en-US" sz="1200" b="0" i="0" u="none" strike="noStrike" kern="1200" baseline="0" dirty="0">
                <a:solidFill>
                  <a:schemeClr val="tx1"/>
                </a:solidFill>
                <a:effectLst/>
                <a:latin typeface="+mn-lt"/>
                <a:ea typeface="+mn-ea"/>
                <a:cs typeface="+mn-cs"/>
              </a:rPr>
              <a:t> printers or mobile devices</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22</a:t>
            </a:fld>
            <a:endParaRPr lang="en-US"/>
          </a:p>
        </p:txBody>
      </p:sp>
    </p:spTree>
    <p:extLst>
      <p:ext uri="{BB962C8B-B14F-4D97-AF65-F5344CB8AC3E}">
        <p14:creationId xmlns:p14="http://schemas.microsoft.com/office/powerpoint/2010/main" val="430395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that a broader view of IT Ops is required. A blending of DevOps and </a:t>
            </a:r>
            <a:r>
              <a:rPr lang="en-US" dirty="0" err="1"/>
              <a:t>AIOps</a:t>
            </a:r>
            <a:r>
              <a:rPr lang="en-US" dirty="0"/>
              <a:t>.  And this requires a platform.</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Our ITOM Platform</a:t>
            </a:r>
            <a:r>
              <a:rPr lang="en-US" baseline="0" dirty="0"/>
              <a:t> is here today.  </a:t>
            </a:r>
            <a:r>
              <a:rPr lang="en-US" dirty="0"/>
              <a:t>Products don’t sit on top</a:t>
            </a:r>
            <a:r>
              <a:rPr lang="en-US" baseline="0" dirty="0"/>
              <a:t> ---  They are built into this platform</a:t>
            </a:r>
          </a:p>
          <a:p>
            <a:endParaRPr lang="en-US" baseline="0" dirty="0"/>
          </a:p>
          <a:p>
            <a:r>
              <a:rPr lang="en-US" baseline="0" dirty="0"/>
              <a:t>Providing a modern UX per domain  -- Bots  --  API’s  -- Extensible -- Extend the platform  - our partners are already doing this.  ---  Deploy anywhere</a:t>
            </a:r>
          </a:p>
          <a:p>
            <a:pPr marL="0" marR="0" lvl="0" indent="0" algn="l" defTabSz="914377" rtl="0" eaLnBrk="1" fontAlgn="auto" latinLnBrk="0" hangingPunct="1">
              <a:lnSpc>
                <a:spcPct val="100000"/>
              </a:lnSpc>
              <a:spcBef>
                <a:spcPts val="0"/>
              </a:spcBef>
              <a:spcAft>
                <a:spcPts val="0"/>
              </a:spcAft>
              <a:buClrTx/>
              <a:buSzTx/>
              <a:buFontTx/>
              <a:buNone/>
              <a:tabLst/>
              <a:defRPr/>
            </a:pPr>
            <a:r>
              <a:rPr lang="en-US" baseline="0" dirty="0"/>
              <a:t>This is the first and only modern IT Ops platform in the industry  -- Really unique here -- </a:t>
            </a:r>
            <a:r>
              <a:rPr lang="en-US" sz="1200" baseline="0" dirty="0">
                <a:effectLst/>
                <a:latin typeface="Calibri" panose="020F0502020204030204" pitchFamily="34" charset="0"/>
                <a:ea typeface="Calibri" panose="020F0502020204030204" pitchFamily="34" charset="0"/>
                <a:cs typeface="Times New Roman" panose="02020603050405020304" pitchFamily="18" charset="0"/>
              </a:rPr>
              <a:t>Integration and Installation times in just a few hours, Updates in a few minutes, Scaling in seconds</a:t>
            </a:r>
          </a:p>
          <a:p>
            <a:endParaRPr lang="en-US" baseline="0" dirty="0"/>
          </a:p>
          <a:p>
            <a:r>
              <a:rPr lang="en-US" baseline="0" dirty="0"/>
              <a:t>Each product suite becomes a set of microservices selected from the overall ITOM Platform.</a:t>
            </a:r>
          </a:p>
          <a:p>
            <a:pPr marL="0" marR="0" lvl="0" indent="0">
              <a:lnSpc>
                <a:spcPct val="107000"/>
              </a:lnSpc>
              <a:spcBef>
                <a:spcPts val="0"/>
              </a:spcBef>
              <a:spcAft>
                <a:spcPts val="0"/>
              </a:spcAft>
              <a:buFont typeface="Symbol" panose="05050102010706020507" pitchFamily="18" charset="2"/>
              <a:buNone/>
            </a:pPr>
            <a:endParaRPr lang="en-US" sz="1200" b="0" kern="1200" dirty="0">
              <a:solidFill>
                <a:schemeClr val="tx1"/>
              </a:solidFill>
              <a:effectLst/>
              <a:latin typeface="+mn-lt"/>
              <a:ea typeface="+mn-ea"/>
              <a:cs typeface="+mn-cs"/>
            </a:endParaRPr>
          </a:p>
          <a:p>
            <a:pPr marL="0" marR="0" lvl="0" indent="0">
              <a:lnSpc>
                <a:spcPct val="107000"/>
              </a:lnSpc>
              <a:spcBef>
                <a:spcPts val="0"/>
              </a:spcBef>
              <a:spcAft>
                <a:spcPts val="0"/>
              </a:spcAft>
              <a:buFont typeface="Symbol" panose="05050102010706020507" pitchFamily="18" charset="2"/>
              <a:buNone/>
            </a:pPr>
            <a:r>
              <a:rPr lang="en-US" sz="1200" b="0" kern="1200" dirty="0">
                <a:solidFill>
                  <a:schemeClr val="tx1"/>
                </a:solidFill>
                <a:effectLst/>
                <a:latin typeface="+mn-lt"/>
                <a:ea typeface="+mn-ea"/>
                <a:cs typeface="+mn-cs"/>
              </a:rPr>
              <a:t>Built</a:t>
            </a:r>
            <a:r>
              <a:rPr lang="en-US" sz="1200" b="0" kern="1200" baseline="0" dirty="0">
                <a:solidFill>
                  <a:schemeClr val="tx1"/>
                </a:solidFill>
                <a:effectLst/>
                <a:latin typeface="+mn-lt"/>
                <a:ea typeface="+mn-ea"/>
                <a:cs typeface="+mn-cs"/>
              </a:rPr>
              <a:t> on our </a:t>
            </a:r>
            <a:r>
              <a:rPr lang="en-US" sz="1200" b="1" kern="1200" dirty="0">
                <a:solidFill>
                  <a:schemeClr val="tx1"/>
                </a:solidFill>
                <a:effectLst/>
                <a:latin typeface="Calibri" panose="020F0502020204030204" pitchFamily="34" charset="0"/>
                <a:ea typeface="+mn-ea"/>
                <a:cs typeface="Times New Roman" panose="02020603050405020304" pitchFamily="18" charset="0"/>
              </a:rPr>
              <a:t>Container</a:t>
            </a:r>
            <a:r>
              <a:rPr lang="en-US" sz="1200" b="1" kern="1200" baseline="0" dirty="0">
                <a:solidFill>
                  <a:schemeClr val="tx1"/>
                </a:solidFill>
                <a:effectLst/>
                <a:latin typeface="Calibri" panose="020F0502020204030204" pitchFamily="34" charset="0"/>
                <a:ea typeface="+mn-ea"/>
                <a:cs typeface="Times New Roman" panose="02020603050405020304" pitchFamily="18" charset="0"/>
              </a:rPr>
              <a:t> Deployment Foundation – modular, flexible, scalable</a:t>
            </a:r>
            <a:endParaRPr lang="en-US" sz="1200" b="1" kern="1200" dirty="0">
              <a:solidFill>
                <a:schemeClr val="tx1"/>
              </a:solidFill>
              <a:effectLst/>
              <a:latin typeface="Calibri" panose="020F0502020204030204" pitchFamily="34" charset="0"/>
              <a:ea typeface="+mn-ea"/>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200" kern="1200" dirty="0">
                <a:solidFill>
                  <a:schemeClr val="tx1"/>
                </a:solidFill>
                <a:effectLst/>
                <a:latin typeface="+mn-lt"/>
                <a:ea typeface="+mn-ea"/>
                <a:cs typeface="+mn-cs"/>
              </a:rPr>
              <a:t>The Container Deployment Foundation touches on 4 areas</a:t>
            </a:r>
          </a:p>
          <a:p>
            <a:pPr marL="9144" indent="0">
              <a:buNone/>
            </a:pPr>
            <a:r>
              <a:rPr lang="en-US" sz="1200" b="1" kern="1200" dirty="0">
                <a:solidFill>
                  <a:schemeClr val="tx1"/>
                </a:solidFill>
                <a:effectLst/>
                <a:latin typeface="+mn-lt"/>
                <a:ea typeface="+mn-ea"/>
                <a:cs typeface="+mn-cs"/>
              </a:rPr>
              <a:t>Distribution</a:t>
            </a:r>
            <a:r>
              <a:rPr lang="en-US" sz="1200" kern="1200" dirty="0">
                <a:solidFill>
                  <a:schemeClr val="tx1"/>
                </a:solidFill>
                <a:effectLst/>
                <a:latin typeface="+mn-lt"/>
                <a:ea typeface="+mn-ea"/>
                <a:cs typeface="+mn-cs"/>
              </a:rPr>
              <a:t>. All of the suites come now with a standard licensing model. Instead of multiple license model we boiled down to one easily manageable license unit. They come up and are all delivered in pre-integrated containers. OOTB, inside the factory we are doing a lot of pre-integration for standard use cases.</a:t>
            </a:r>
          </a:p>
          <a:p>
            <a:pPr marL="9144" indent="0">
              <a:buNone/>
            </a:pPr>
            <a:endParaRPr lang="en-US" sz="1200" kern="1200" dirty="0">
              <a:solidFill>
                <a:schemeClr val="tx1"/>
              </a:solidFill>
              <a:effectLst/>
              <a:latin typeface="+mn-lt"/>
              <a:ea typeface="+mn-ea"/>
              <a:cs typeface="+mn-cs"/>
            </a:endParaRPr>
          </a:p>
          <a:p>
            <a:pPr marL="9144" indent="0">
              <a:buNone/>
            </a:pPr>
            <a:r>
              <a:rPr lang="en-US" sz="1200" b="1" kern="1200" dirty="0">
                <a:solidFill>
                  <a:schemeClr val="tx1"/>
                </a:solidFill>
                <a:effectLst/>
                <a:latin typeface="+mn-lt"/>
                <a:ea typeface="+mn-ea"/>
                <a:cs typeface="+mn-cs"/>
              </a:rPr>
              <a:t>Install and update. </a:t>
            </a:r>
            <a:r>
              <a:rPr lang="en-US" sz="1200" kern="1200" dirty="0">
                <a:solidFill>
                  <a:schemeClr val="tx1"/>
                </a:solidFill>
                <a:effectLst/>
                <a:latin typeface="+mn-lt"/>
                <a:ea typeface="+mn-ea"/>
                <a:cs typeface="+mn-cs"/>
              </a:rPr>
              <a:t>Suites built with the Container Deployment Foundation are very easy to install. very easy to maintain, with automated updates, and automated patching. And very soon, over the next couple of quarters we will get to the point when we actually expend the capabilities to have a zero downtime, asynchronous updates.</a:t>
            </a:r>
          </a:p>
          <a:p>
            <a:pPr marL="9144" indent="0">
              <a:buNone/>
            </a:pPr>
            <a:endParaRPr lang="en-US" sz="1200" kern="1200" dirty="0">
              <a:solidFill>
                <a:schemeClr val="tx1"/>
              </a:solidFill>
              <a:effectLst/>
              <a:latin typeface="+mn-lt"/>
              <a:ea typeface="+mn-ea"/>
              <a:cs typeface="+mn-cs"/>
            </a:endParaRPr>
          </a:p>
          <a:p>
            <a:pPr marL="9144" indent="0">
              <a:buNone/>
            </a:pPr>
            <a:r>
              <a:rPr lang="en-US" sz="1200" b="1" kern="1200" dirty="0">
                <a:solidFill>
                  <a:schemeClr val="tx1"/>
                </a:solidFill>
                <a:effectLst/>
                <a:latin typeface="+mn-lt"/>
                <a:ea typeface="+mn-ea"/>
                <a:cs typeface="+mn-cs"/>
              </a:rPr>
              <a:t>Auto-scaling. </a:t>
            </a:r>
            <a:r>
              <a:rPr lang="en-US" sz="1200" kern="1200" dirty="0">
                <a:solidFill>
                  <a:schemeClr val="tx1"/>
                </a:solidFill>
                <a:effectLst/>
                <a:latin typeface="+mn-lt"/>
                <a:ea typeface="+mn-ea"/>
                <a:cs typeface="+mn-cs"/>
              </a:rPr>
              <a:t>Suite deployments can flex in and flex out, so patches, rollbacks, getting bigger, getting smaller, - it will all just happen. And it happens at scale. It will happen within seconds, to expand the footprint of the product, reduce the footprint of the product, very quickly and very easily.</a:t>
            </a:r>
          </a:p>
          <a:p>
            <a:pPr marL="9144" indent="0">
              <a:buNone/>
            </a:pPr>
            <a:endParaRPr lang="en-US" sz="1200" kern="1200" dirty="0">
              <a:solidFill>
                <a:schemeClr val="tx1"/>
              </a:solidFill>
              <a:effectLst/>
              <a:latin typeface="+mn-lt"/>
              <a:ea typeface="+mn-ea"/>
              <a:cs typeface="+mn-cs"/>
            </a:endParaRPr>
          </a:p>
          <a:p>
            <a:pPr marL="9144" indent="0">
              <a:buNone/>
            </a:pPr>
            <a:r>
              <a:rPr lang="en-US" sz="1200" b="1" kern="1200" dirty="0">
                <a:solidFill>
                  <a:schemeClr val="tx1"/>
                </a:solidFill>
                <a:effectLst/>
                <a:latin typeface="+mn-lt"/>
                <a:ea typeface="+mn-ea"/>
                <a:cs typeface="+mn-cs"/>
              </a:rPr>
              <a:t>Deploy</a:t>
            </a:r>
            <a:r>
              <a:rPr lang="en-US" sz="1200" b="1" kern="1200" baseline="0" dirty="0">
                <a:solidFill>
                  <a:schemeClr val="tx1"/>
                </a:solidFill>
                <a:effectLst/>
                <a:latin typeface="+mn-lt"/>
                <a:ea typeface="+mn-ea"/>
                <a:cs typeface="+mn-cs"/>
              </a:rPr>
              <a:t> Anywhere:  </a:t>
            </a:r>
            <a:r>
              <a:rPr lang="en-US" sz="1200" kern="1200" dirty="0">
                <a:solidFill>
                  <a:schemeClr val="tx1"/>
                </a:solidFill>
                <a:effectLst/>
                <a:latin typeface="+mn-lt"/>
                <a:ea typeface="+mn-ea"/>
                <a:cs typeface="+mn-cs"/>
              </a:rPr>
              <a:t>It is available to be deployed </a:t>
            </a:r>
            <a:r>
              <a:rPr lang="en-US" sz="1200" kern="1200" dirty="0" err="1">
                <a:solidFill>
                  <a:schemeClr val="tx1"/>
                </a:solidFill>
                <a:effectLst/>
                <a:latin typeface="+mn-lt"/>
                <a:ea typeface="+mn-ea"/>
                <a:cs typeface="+mn-cs"/>
              </a:rPr>
              <a:t>on-premise</a:t>
            </a:r>
            <a:r>
              <a:rPr lang="en-US" sz="1200" kern="1200" dirty="0">
                <a:solidFill>
                  <a:schemeClr val="tx1"/>
                </a:solidFill>
                <a:effectLst/>
                <a:latin typeface="+mn-lt"/>
                <a:ea typeface="+mn-ea"/>
                <a:cs typeface="+mn-cs"/>
              </a:rPr>
              <a:t>, in public cloud, in private cloud or on containers. So eventually you will be able to have on-</a:t>
            </a:r>
            <a:r>
              <a:rPr lang="en-US" sz="1200" kern="1200" dirty="0" err="1">
                <a:solidFill>
                  <a:schemeClr val="tx1"/>
                </a:solidFill>
                <a:effectLst/>
                <a:latin typeface="+mn-lt"/>
                <a:ea typeface="+mn-ea"/>
                <a:cs typeface="+mn-cs"/>
              </a:rPr>
              <a:t>prem</a:t>
            </a:r>
            <a:r>
              <a:rPr lang="en-US" sz="1200" kern="1200" dirty="0">
                <a:solidFill>
                  <a:schemeClr val="tx1"/>
                </a:solidFill>
                <a:effectLst/>
                <a:latin typeface="+mn-lt"/>
                <a:ea typeface="+mn-ea"/>
                <a:cs typeface="+mn-cs"/>
              </a:rPr>
              <a:t>, off-</a:t>
            </a:r>
            <a:r>
              <a:rPr lang="en-US" sz="1200" kern="1200" dirty="0" err="1">
                <a:solidFill>
                  <a:schemeClr val="tx1"/>
                </a:solidFill>
                <a:effectLst/>
                <a:latin typeface="+mn-lt"/>
                <a:ea typeface="+mn-ea"/>
                <a:cs typeface="+mn-cs"/>
              </a:rPr>
              <a:t>prem</a:t>
            </a:r>
            <a:r>
              <a:rPr lang="en-US" sz="1200" kern="1200" dirty="0">
                <a:solidFill>
                  <a:schemeClr val="tx1"/>
                </a:solidFill>
                <a:effectLst/>
                <a:latin typeface="+mn-lt"/>
                <a:ea typeface="+mn-ea"/>
                <a:cs typeface="+mn-cs"/>
              </a:rPr>
              <a:t>, in AWS or Azure. MSPs will be able to offer it, it makes it extraordinarily portable. </a:t>
            </a:r>
          </a:p>
          <a:p>
            <a:pPr marL="9144" indent="0">
              <a:buNone/>
            </a:pPr>
            <a:endParaRPr lang="en-US" sz="1200" kern="1200" dirty="0">
              <a:solidFill>
                <a:schemeClr val="tx1"/>
              </a:solidFill>
              <a:effectLst/>
              <a:latin typeface="+mn-lt"/>
              <a:ea typeface="+mn-ea"/>
              <a:cs typeface="+mn-cs"/>
            </a:endParaRPr>
          </a:p>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of this done on top of an automated and modern</a:t>
            </a:r>
            <a:r>
              <a:rPr lang="en-US" sz="1200" baseline="0" dirty="0">
                <a:effectLst/>
                <a:latin typeface="Calibri" panose="020F0502020204030204" pitchFamily="34" charset="0"/>
                <a:ea typeface="Calibri" panose="020F0502020204030204" pitchFamily="34" charset="0"/>
                <a:cs typeface="Times New Roman" panose="02020603050405020304" pitchFamily="18" charset="0"/>
              </a:rPr>
              <a:t> orchestration layer built natively to handle container clusters at scale. </a:t>
            </a:r>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Container Deployment Foundation delivers a state-of-the-art container </a:t>
            </a:r>
            <a:r>
              <a:rPr lang="en-US" sz="1200" kern="1200" dirty="0">
                <a:solidFill>
                  <a:schemeClr val="tx1"/>
                </a:solidFill>
                <a:effectLst/>
                <a:latin typeface="+mn-lt"/>
                <a:ea typeface="+mn-ea"/>
                <a:cs typeface="+mn-cs"/>
              </a:rPr>
              <a:t>management and orchestration framework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leveraging the Docker container architecture</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Kubernetes for orchestration. Both CLI and API management is offered as well.</a:t>
            </a:r>
          </a:p>
          <a:p>
            <a:endParaRPr lang="en-US" sz="1200" b="1" baseline="0" dirty="0">
              <a:effectLst/>
              <a:latin typeface="Calibri" panose="020F0502020204030204" pitchFamily="34" charset="0"/>
              <a:cs typeface="Times New Roman" panose="02020603050405020304" pitchFamily="18" charset="0"/>
            </a:endParaRPr>
          </a:p>
          <a:p>
            <a:r>
              <a:rPr lang="en-US" b="1" baseline="0" dirty="0"/>
              <a:t>Core services: integrate across IT Ops – to a new level</a:t>
            </a:r>
          </a:p>
          <a:p>
            <a:r>
              <a:rPr lang="en-US" baseline="0" dirty="0"/>
              <a:t>Operations Orchestration – THE industry standard- 8000+ item content library , HTML5 UI, import content</a:t>
            </a:r>
          </a:p>
          <a:p>
            <a:r>
              <a:rPr lang="en-US" baseline="0" dirty="0"/>
              <a:t>CMS 11- best large scale UD &amp; UCMDB- HTML5 – Search – Cloud &amp; Containers</a:t>
            </a:r>
          </a:p>
          <a:p>
            <a:r>
              <a:rPr lang="en-US" baseline="0" dirty="0" err="1"/>
              <a:t>ChatOPs</a:t>
            </a:r>
            <a:r>
              <a:rPr lang="en-US" baseline="0" dirty="0"/>
              <a:t> – First- security – now including support for MSFT Teams</a:t>
            </a:r>
          </a:p>
          <a:p>
            <a:r>
              <a:rPr lang="en-US" baseline="0" dirty="0"/>
              <a:t>Collect Once, Store Once (COSO) architecture – Broadest coverage</a:t>
            </a:r>
          </a:p>
          <a:p>
            <a:r>
              <a:rPr lang="en-US" baseline="0" dirty="0"/>
              <a:t>Business Value Dashboards</a:t>
            </a:r>
            <a:endParaRPr lang="en-US" dirty="0"/>
          </a:p>
          <a:p>
            <a:pPr marL="0" marR="0" lvl="0" indent="0">
              <a:lnSpc>
                <a:spcPct val="107000"/>
              </a:lnSpc>
              <a:spcBef>
                <a:spcPts val="0"/>
              </a:spcBef>
              <a:spcAft>
                <a:spcPts val="0"/>
              </a:spcAft>
              <a:buFont typeface="Symbol" panose="05050102010706020507" pitchFamily="18" charset="2"/>
              <a:buNone/>
            </a:pPr>
            <a:endParaRPr lang="en-US" dirty="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956D5C-5EF9-4233-82C8-1D8C4F6E2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100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400050"/>
            <a:ext cx="4803775" cy="2701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D30732-1B40-4DA3-B6F0-E5B76912E826}" type="slidenum">
              <a:rPr lang="en-US" smtClean="0"/>
              <a:t>25</a:t>
            </a:fld>
            <a:endParaRPr lang="en-US" dirty="0"/>
          </a:p>
        </p:txBody>
      </p:sp>
    </p:spTree>
    <p:extLst>
      <p:ext uri="{BB962C8B-B14F-4D97-AF65-F5344CB8AC3E}">
        <p14:creationId xmlns:p14="http://schemas.microsoft.com/office/powerpoint/2010/main" val="771450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515938"/>
            <a:ext cx="6203950" cy="3489325"/>
          </a:xfrm>
        </p:spPr>
      </p:sp>
      <p:sp>
        <p:nvSpPr>
          <p:cNvPr id="3" name="Notes Placeholder 2"/>
          <p:cNvSpPr>
            <a:spLocks noGrp="1"/>
          </p:cNvSpPr>
          <p:nvPr>
            <p:ph type="body" idx="1"/>
          </p:nvPr>
        </p:nvSpPr>
        <p:spPr/>
        <p:txBody>
          <a:bodyPr>
            <a:normAutofit/>
          </a:bodyPr>
          <a:lstStyle/>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sz="1100" b="1" dirty="0">
              <a:solidFill>
                <a:schemeClr val="tx1"/>
              </a:solidFill>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43518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20000"/>
          </a:bodyPr>
          <a:lstStyle/>
          <a:p>
            <a:pPr>
              <a:lnSpc>
                <a:spcPct val="100000"/>
              </a:lnSpc>
              <a:spcBef>
                <a:spcPts val="0"/>
              </a:spcBef>
              <a:spcAft>
                <a:spcPts val="900"/>
              </a:spcAft>
            </a:pPr>
            <a:r>
              <a:rPr lang="en-US" sz="1200" b="1" dirty="0"/>
              <a:t>Superior</a:t>
            </a:r>
            <a:r>
              <a:rPr lang="en-US" sz="1200" b="1" baseline="0" dirty="0"/>
              <a:t> discovery: </a:t>
            </a:r>
          </a:p>
          <a:p>
            <a:pPr>
              <a:lnSpc>
                <a:spcPct val="100000"/>
              </a:lnSpc>
              <a:spcBef>
                <a:spcPts val="0"/>
              </a:spcBef>
              <a:spcAft>
                <a:spcPts val="900"/>
              </a:spcAft>
            </a:pPr>
            <a:endParaRPr lang="en-US" sz="1200" b="1" baseline="0" dirty="0"/>
          </a:p>
          <a:p>
            <a:pPr>
              <a:lnSpc>
                <a:spcPct val="100000"/>
              </a:lnSpc>
              <a:spcBef>
                <a:spcPts val="0"/>
              </a:spcBef>
              <a:spcAft>
                <a:spcPts val="900"/>
              </a:spcAft>
            </a:pPr>
            <a:r>
              <a:rPr lang="en-US" sz="1200" b="1" dirty="0"/>
              <a:t>Versatile top-down and bottoms-up discovery </a:t>
            </a:r>
            <a:r>
              <a:rPr lang="en-US" sz="1200" dirty="0"/>
              <a:t>offering </a:t>
            </a:r>
            <a:r>
              <a:rPr lang="en-US" sz="1200" b="1" dirty="0"/>
              <a:t>agent-based, agent-less, hybrid and passive discovery in one tool </a:t>
            </a:r>
            <a:r>
              <a:rPr lang="en-US" sz="1200" dirty="0"/>
              <a:t>providing maximum flexibility for any configuration goal of dependency or inventory mapping</a:t>
            </a:r>
          </a:p>
          <a:p>
            <a:pPr>
              <a:lnSpc>
                <a:spcPct val="100000"/>
              </a:lnSpc>
              <a:spcBef>
                <a:spcPts val="0"/>
              </a:spcBef>
              <a:spcAft>
                <a:spcPts val="900"/>
              </a:spcAft>
            </a:pPr>
            <a:r>
              <a:rPr lang="en-US" sz="1200" b="1" dirty="0"/>
              <a:t>Cloud-ready discovery: </a:t>
            </a:r>
            <a:r>
              <a:rPr lang="en-US" sz="1200" dirty="0"/>
              <a:t>real-time event based discovery ensures environments are always up-to-date, discovery can exist in the cloud, and rich set of native public cloud discovery capabilities</a:t>
            </a:r>
          </a:p>
          <a:p>
            <a:pPr>
              <a:lnSpc>
                <a:spcPct val="100000"/>
              </a:lnSpc>
              <a:spcBef>
                <a:spcPts val="0"/>
              </a:spcBef>
              <a:spcAft>
                <a:spcPts val="900"/>
              </a:spcAft>
            </a:pPr>
            <a:br>
              <a:rPr lang="en-US" sz="1200" b="1" dirty="0"/>
            </a:br>
            <a:br>
              <a:rPr lang="en-US" sz="1200" b="1" dirty="0"/>
            </a:br>
            <a:r>
              <a:rPr lang="en-US" sz="1200" b="1" dirty="0"/>
              <a:t>Automated Service Modeling</a:t>
            </a:r>
            <a:r>
              <a:rPr lang="en-US" sz="1200" dirty="0"/>
              <a:t>: </a:t>
            </a:r>
            <a:r>
              <a:rPr lang="en-US" sz="1200" b="1" dirty="0"/>
              <a:t>Easy and fast service modeling</a:t>
            </a:r>
            <a:r>
              <a:rPr lang="en-US" sz="1200" dirty="0"/>
              <a:t> using algorithms and application configuration files to top-down model a business service </a:t>
            </a:r>
            <a:r>
              <a:rPr lang="en-US" sz="1200" b="1" dirty="0"/>
              <a:t>by just entering the URL of the service. High value as it is included with purchase of UD. </a:t>
            </a:r>
            <a:r>
              <a:rPr lang="en-US" sz="1200" b="0" dirty="0"/>
              <a:t>This</a:t>
            </a:r>
            <a:r>
              <a:rPr lang="en-US" sz="1200" b="0" baseline="0" dirty="0"/>
              <a:t> drastically reduces the time it takes to map services within an organization (a process that when done manually could take weeks or months)</a:t>
            </a:r>
            <a:endParaRPr lang="en-US" sz="1200" b="1" dirty="0"/>
          </a:p>
          <a:p>
            <a:pPr>
              <a:lnSpc>
                <a:spcPct val="100000"/>
              </a:lnSpc>
              <a:spcBef>
                <a:spcPts val="0"/>
              </a:spcBef>
              <a:spcAft>
                <a:spcPts val="900"/>
              </a:spcAft>
            </a:pPr>
            <a:r>
              <a:rPr lang="en-US" sz="1200" b="1" dirty="0"/>
              <a:t>Machine learning in discovery of software licenses and Oracle-verified license discovery </a:t>
            </a:r>
            <a:r>
              <a:rPr lang="en-US" sz="1200" dirty="0"/>
              <a:t>provides high depth of detail of software characteristics on deployed systems and drastically reduces</a:t>
            </a:r>
            <a:r>
              <a:rPr lang="en-US" sz="1200" baseline="0" dirty="0"/>
              <a:t> the amount of time spent by </a:t>
            </a:r>
            <a:r>
              <a:rPr lang="en-US" sz="1200" baseline="0" dirty="0" err="1"/>
              <a:t>st</a:t>
            </a:r>
            <a:endParaRPr lang="en-US" sz="1200" b="1" dirty="0"/>
          </a:p>
          <a:p>
            <a:r>
              <a:rPr lang="en-US" b="1" dirty="0">
                <a:solidFill>
                  <a:prstClr val="black"/>
                </a:solidFill>
              </a:rPr>
              <a:t>Modern</a:t>
            </a:r>
            <a:r>
              <a:rPr lang="en-US" b="1" baseline="0" dirty="0">
                <a:solidFill>
                  <a:prstClr val="black"/>
                </a:solidFill>
              </a:rPr>
              <a:t> UI:</a:t>
            </a:r>
            <a:r>
              <a:rPr lang="en-US" b="0" baseline="0" dirty="0">
                <a:solidFill>
                  <a:prstClr val="black"/>
                </a:solidFill>
              </a:rPr>
              <a:t> UCMDB Browser, UCMDB Home, and Probe dashboard greatly simplify CMS administration and onboarding of the </a:t>
            </a:r>
            <a:r>
              <a:rPr lang="en-US" b="0" baseline="0">
                <a:solidFill>
                  <a:prstClr val="black"/>
                </a:solidFill>
              </a:rPr>
              <a:t>product to new users</a:t>
            </a:r>
            <a:endParaRPr lang="en-US" b="1" dirty="0">
              <a:solidFill>
                <a:prstClr val="black"/>
              </a:solidFill>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996390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[STANDARD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Congratulations!</a:t>
            </a:r>
            <a:r>
              <a:rPr lang="en-US" b="1" baseline="0" dirty="0"/>
              <a:t> You completed the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0" baseline="0" dirty="0"/>
              <a:t>We have covered </a:t>
            </a:r>
            <a:r>
              <a:rPr lang="en-US" i="1" baseline="0" dirty="0"/>
              <a:t>[short statement].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aseline="0" dirty="0"/>
              <a:t>You should now be able to </a:t>
            </a:r>
            <a:r>
              <a:rPr lang="en-US" i="1" baseline="0" dirty="0"/>
              <a:t>[short statement that aligns with course 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[PRESS] So what’s 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[PRESS] </a:t>
            </a:r>
            <a:r>
              <a:rPr lang="en-US" baseline="0" dirty="0"/>
              <a:t>Your next step is to take the Certification Exam.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lvl="0" indent="0">
              <a:buFont typeface="Wingdings" panose="05000000000000000000" pitchFamily="2" charset="2"/>
              <a:buNone/>
            </a:pPr>
            <a:r>
              <a:rPr lang="en-US" sz="1200" b="1" kern="1200" dirty="0">
                <a:solidFill>
                  <a:schemeClr val="tx1"/>
                </a:solidFill>
                <a:effectLst/>
                <a:latin typeface="+mn-lt"/>
                <a:ea typeface="+mn-ea"/>
                <a:cs typeface="+mn-cs"/>
              </a:rPr>
              <a:t>[PRESS TO DISPLAY TEXT AND LINK] </a:t>
            </a:r>
            <a:r>
              <a:rPr lang="en-US" sz="1200" b="0" kern="1200" dirty="0">
                <a:solidFill>
                  <a:schemeClr val="tx1"/>
                </a:solidFill>
                <a:effectLst/>
                <a:latin typeface="+mn-lt"/>
                <a:ea typeface="+mn-ea"/>
                <a:cs typeface="+mn-cs"/>
              </a:rPr>
              <a:t>Click the link to go to the</a:t>
            </a:r>
            <a:r>
              <a:rPr lang="en-US" sz="1200" b="0" kern="1200" baseline="0" dirty="0">
                <a:solidFill>
                  <a:schemeClr val="tx1"/>
                </a:solidFill>
                <a:effectLst/>
                <a:latin typeface="+mn-lt"/>
                <a:ea typeface="+mn-ea"/>
                <a:cs typeface="+mn-cs"/>
              </a:rPr>
              <a:t> Sales Portal, find the course, and </a:t>
            </a:r>
            <a:r>
              <a:rPr lang="en-US" sz="1200" b="0" kern="1200" dirty="0">
                <a:solidFill>
                  <a:schemeClr val="tx1"/>
                </a:solidFill>
                <a:effectLst/>
                <a:latin typeface="+mn-lt"/>
                <a:ea typeface="+mn-ea"/>
                <a:cs typeface="+mn-cs"/>
              </a:rPr>
              <a:t>register </a:t>
            </a:r>
            <a:r>
              <a:rPr lang="en-US" sz="1200" b="0" i="0" kern="1200" dirty="0">
                <a:solidFill>
                  <a:schemeClr val="tx1"/>
                </a:solidFill>
                <a:effectLst/>
                <a:latin typeface="+mn-lt"/>
                <a:ea typeface="+mn-ea"/>
                <a:cs typeface="+mn-cs"/>
              </a:rPr>
              <a:t>for </a:t>
            </a:r>
            <a:r>
              <a:rPr lang="en-US" sz="1200" b="0" i="0" kern="1200" baseline="0" dirty="0">
                <a:solidFill>
                  <a:schemeClr val="tx1"/>
                </a:solidFill>
                <a:effectLst/>
                <a:latin typeface="+mn-lt"/>
                <a:ea typeface="+mn-ea"/>
                <a:cs typeface="+mn-cs"/>
              </a:rPr>
              <a:t>the Certification Exam. </a:t>
            </a:r>
            <a:br>
              <a:rPr lang="en-US" sz="1200" b="0" kern="1200" baseline="0" dirty="0">
                <a:solidFill>
                  <a:schemeClr val="tx1"/>
                </a:solidFill>
                <a:effectLst/>
                <a:latin typeface="+mn-lt"/>
                <a:ea typeface="+mn-ea"/>
                <a:cs typeface="+mn-cs"/>
              </a:rPr>
            </a:br>
            <a:endParaRPr lang="en-US" sz="1200" b="1" i="1"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kern="1200" dirty="0">
                <a:solidFill>
                  <a:schemeClr val="tx1"/>
                </a:solidFill>
                <a:effectLst/>
                <a:latin typeface="+mn-lt"/>
                <a:ea typeface="+mn-ea"/>
                <a:cs typeface="+mn-cs"/>
              </a:rPr>
              <a:t>[PRESS]</a:t>
            </a:r>
            <a:r>
              <a:rPr lang="en-US" sz="1200" b="1"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Pass with</a:t>
            </a:r>
            <a:r>
              <a:rPr lang="en-US" sz="1200" b="0" kern="1200" baseline="0" dirty="0">
                <a:solidFill>
                  <a:schemeClr val="tx1"/>
                </a:solidFill>
                <a:effectLst/>
                <a:latin typeface="+mn-lt"/>
                <a:ea typeface="+mn-ea"/>
                <a:cs typeface="+mn-cs"/>
              </a:rPr>
              <a:t> a score of 80% or better </a:t>
            </a:r>
            <a:r>
              <a:rPr lang="en-US" sz="1200" b="0" i="1" kern="1200" baseline="0" dirty="0">
                <a:solidFill>
                  <a:schemeClr val="tx1"/>
                </a:solidFill>
                <a:effectLst/>
                <a:latin typeface="+mn-lt"/>
                <a:ea typeface="+mn-ea"/>
                <a:cs typeface="+mn-cs"/>
              </a:rPr>
              <a:t>to become certified.</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95248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i="1" dirty="0"/>
              <a:t>[STANDARD SLIDE: Customize according to your course]</a:t>
            </a: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The number of</a:t>
            </a:r>
            <a:r>
              <a:rPr lang="en-US" i="1" baseline="0" dirty="0"/>
              <a:t> rectangular </a:t>
            </a:r>
            <a:r>
              <a:rPr lang="en-US" i="1" dirty="0"/>
              <a:t>items varies according to the course; however, “Certification” is always the last item.</a:t>
            </a: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The contents of the rectangular</a:t>
            </a:r>
            <a:r>
              <a:rPr lang="en-US" i="1" baseline="0" dirty="0"/>
              <a:t> items will vary based on the topics in your course.</a:t>
            </a: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baseline="0" dirty="0"/>
              <a:t>ALL Slide Note text for this slide should be customized to suite your course.</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i="1" baseline="0" dirty="0"/>
          </a:p>
          <a:p>
            <a:r>
              <a:rPr lang="en-US" b="1" dirty="0"/>
              <a:t>Here is what you need to know about the [COURSE_NAME] </a:t>
            </a:r>
            <a:r>
              <a:rPr lang="en-US" b="1" baseline="0" dirty="0"/>
              <a:t>Level-### course: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[PRESS] </a:t>
            </a:r>
            <a:r>
              <a:rPr lang="en-US" baseline="0" dirty="0"/>
              <a:t>First we provide a quick overview of the [Name] Suite and customer challenges.</a:t>
            </a:r>
            <a:endParaRPr lang="en-US" sz="1200" baseline="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solidFill>
                  <a:schemeClr val="tx1"/>
                </a:solidFill>
              </a:rPr>
              <a:t>[PRESS] </a:t>
            </a:r>
            <a:r>
              <a:rPr lang="en-US" sz="1200" baseline="0" dirty="0">
                <a:solidFill>
                  <a:schemeClr val="tx1"/>
                </a:solidFill>
              </a:rPr>
              <a:t>Next, we look at each product in the suite: 1, 2, and 3. We also examine the different editions of the suite.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[PRESS] </a:t>
            </a:r>
            <a:r>
              <a:rPr lang="en-US" b="0" baseline="0" dirty="0"/>
              <a:t>Last, we focus on competitive differentiators.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[PRESS] </a:t>
            </a:r>
            <a:r>
              <a:rPr lang="en-US" sz="1200" baseline="0" dirty="0">
                <a:solidFill>
                  <a:schemeClr val="tx1"/>
                </a:solidFill>
              </a:rPr>
              <a:t>We recommend you complete the [NAME] course </a:t>
            </a:r>
            <a:r>
              <a:rPr lang="en-US" sz="1200" u="sng" baseline="0" dirty="0">
                <a:solidFill>
                  <a:schemeClr val="tx1"/>
                </a:solidFill>
              </a:rPr>
              <a:t>BEFORE</a:t>
            </a:r>
            <a:r>
              <a:rPr lang="en-US" sz="1200" baseline="0" dirty="0">
                <a:solidFill>
                  <a:schemeClr val="tx1"/>
                </a:solidFill>
              </a:rPr>
              <a:t> you take this course,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[PRESS] </a:t>
            </a:r>
            <a:r>
              <a:rPr lang="en-US" b="0" baseline="0" dirty="0"/>
              <a:t>After you finish this course, you</a:t>
            </a:r>
            <a:r>
              <a:rPr lang="en-US" sz="1200" b="0" baseline="0" dirty="0">
                <a:solidFill>
                  <a:schemeClr val="tx1"/>
                </a:solidFill>
              </a:rPr>
              <a:t> will take a certification exam!</a:t>
            </a:r>
          </a:p>
          <a:p>
            <a:pPr marL="0" indent="0">
              <a:lnSpc>
                <a:spcPct val="90000"/>
              </a:lnSpc>
              <a:spcBef>
                <a:spcPts val="600"/>
              </a:spcBef>
              <a:buFont typeface="Arial" panose="020B0604020202020204" pitchFamily="34" charset="0"/>
              <a:buNone/>
            </a:pPr>
            <a:endParaRPr lang="en-US" sz="1200" baseline="0" dirty="0">
              <a:solidFill>
                <a:schemeClr val="tx1"/>
              </a:solidFill>
            </a:endParaRPr>
          </a:p>
          <a:p>
            <a:pPr marL="0" indent="0">
              <a:lnSpc>
                <a:spcPct val="90000"/>
              </a:lnSpc>
              <a:spcBef>
                <a:spcPts val="600"/>
              </a:spcBef>
              <a:buFont typeface="Arial" panose="020B0604020202020204" pitchFamily="34" charset="0"/>
              <a:buNone/>
            </a:pPr>
            <a:r>
              <a:rPr lang="en-US" sz="1200" b="1" baseline="0" dirty="0">
                <a:solidFill>
                  <a:schemeClr val="tx1"/>
                </a:solidFill>
              </a:rPr>
              <a:t>[PRESS] </a:t>
            </a:r>
            <a:r>
              <a:rPr lang="en-US" sz="1200" baseline="0" dirty="0">
                <a:solidFill>
                  <a:schemeClr val="tx1"/>
                </a:solidFill>
              </a:rPr>
              <a:t>There are even some short interactive quizzes to keep you focused!</a:t>
            </a:r>
            <a:endParaRPr lang="en-US" sz="1200" dirty="0">
              <a:solidFill>
                <a:schemeClr val="tx1"/>
              </a:solidFill>
            </a:endParaRPr>
          </a:p>
          <a:p>
            <a:pPr marL="0" indent="0">
              <a:lnSpc>
                <a:spcPct val="90000"/>
              </a:lnSpc>
              <a:spcBef>
                <a:spcPts val="600"/>
              </a:spcBef>
              <a:buFont typeface="Arial" panose="020B0604020202020204" pitchFamily="34" charset="0"/>
              <a:buNone/>
            </a:pPr>
            <a:endParaRPr lang="en-US" sz="1200" baseline="0" dirty="0">
              <a:solidFill>
                <a:schemeClr val="tx1"/>
              </a:solidFill>
            </a:endParaRPr>
          </a:p>
          <a:p>
            <a:pPr marL="182880" indent="-182880">
              <a:lnSpc>
                <a:spcPct val="90000"/>
              </a:lnSpc>
              <a:spcBef>
                <a:spcPts val="600"/>
              </a:spcBef>
              <a:buFont typeface="Arial" panose="020B0604020202020204" pitchFamily="34" charset="0"/>
              <a:buChar char="–"/>
            </a:pPr>
            <a:endParaRPr lang="en-US" sz="1200" dirty="0">
              <a:solidFill>
                <a:schemeClr val="tx1"/>
              </a:solidFill>
            </a:endParaRPr>
          </a:p>
          <a:p>
            <a:endParaRPr lang="en-US" baseline="0" dirty="0"/>
          </a:p>
          <a:p>
            <a:endParaRPr lang="en-US" baseline="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defTabSz="914400" hangingPunct="0"/>
            <a:fld id="{5BFEAE42-E3FE-4405-B7FC-4425D05B92A0}" type="slidenum">
              <a:rPr lang="en-US" kern="0" smtClean="0">
                <a:solidFill>
                  <a:srgbClr val="212E35"/>
                </a:solidFill>
                <a:cs typeface="Calibri"/>
                <a:sym typeface="Calibri"/>
              </a:rPr>
              <a:pPr defTabSz="914400" hangingPunct="0"/>
              <a:t>3</a:t>
            </a:fld>
            <a:endParaRPr lang="en-US" kern="0" dirty="0">
              <a:solidFill>
                <a:srgbClr val="212E35"/>
              </a:solidFill>
              <a:cs typeface="Calibri"/>
              <a:sym typeface="Calibri"/>
            </a:endParaRPr>
          </a:p>
        </p:txBody>
      </p:sp>
    </p:spTree>
    <p:extLst>
      <p:ext uri="{BB962C8B-B14F-4D97-AF65-F5344CB8AC3E}">
        <p14:creationId xmlns:p14="http://schemas.microsoft.com/office/powerpoint/2010/main" val="1327405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400050"/>
            <a:ext cx="4803775" cy="2701925"/>
          </a:xfrm>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fld id="{65D30732-1B40-4DA3-B6F0-E5B76912E826}" type="slidenum">
              <a:rPr lang="en-US" smtClean="0"/>
              <a:t>4</a:t>
            </a:fld>
            <a:endParaRPr lang="en-US" dirty="0"/>
          </a:p>
        </p:txBody>
      </p:sp>
    </p:spTree>
    <p:extLst>
      <p:ext uri="{BB962C8B-B14F-4D97-AF65-F5344CB8AC3E}">
        <p14:creationId xmlns:p14="http://schemas.microsoft.com/office/powerpoint/2010/main" val="823151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pPr marL="9144" indent="0">
              <a:buNone/>
            </a:pPr>
            <a:r>
              <a:rPr lang="en-US" sz="1100" kern="1200" dirty="0">
                <a:solidFill>
                  <a:schemeClr val="tx1"/>
                </a:solidFill>
                <a:effectLst/>
                <a:latin typeface="+mn-lt"/>
                <a:ea typeface="+mn-ea"/>
                <a:cs typeface="+mn-cs"/>
              </a:rPr>
              <a:t>Emerging trends and today’s explosion of new technologies are rapidly changing the expectations of the business, IT, their users, and customers. </a:t>
            </a:r>
            <a:r>
              <a:rPr lang="de-DE" dirty="0"/>
              <a:t>Increasing</a:t>
            </a:r>
            <a:r>
              <a:rPr lang="de-DE" baseline="0" dirty="0"/>
              <a:t> </a:t>
            </a:r>
            <a:r>
              <a:rPr lang="de-DE" b="1" baseline="0" dirty="0"/>
              <a:t>complexity</a:t>
            </a:r>
            <a:r>
              <a:rPr lang="de-DE" baseline="0" dirty="0"/>
              <a:t>, the demand for </a:t>
            </a:r>
            <a:r>
              <a:rPr lang="de-DE" b="1" baseline="0" dirty="0"/>
              <a:t>continuous operations </a:t>
            </a:r>
            <a:r>
              <a:rPr lang="de-DE" baseline="0" dirty="0"/>
              <a:t>in an </a:t>
            </a:r>
            <a:r>
              <a:rPr lang="de-DE" b="1" baseline="0" dirty="0"/>
              <a:t>agile</a:t>
            </a:r>
            <a:r>
              <a:rPr lang="de-DE" baseline="0" dirty="0"/>
              <a:t> world, and </a:t>
            </a:r>
            <a:r>
              <a:rPr lang="de-DE" b="1" baseline="0" dirty="0"/>
              <a:t>dynamic modern workloads </a:t>
            </a:r>
            <a:r>
              <a:rPr lang="de-DE" baseline="0" dirty="0"/>
              <a:t>put IT under pressure to move at the speed of DevOps. </a:t>
            </a:r>
            <a:r>
              <a:rPr lang="en-US" sz="1100" kern="1200" dirty="0">
                <a:solidFill>
                  <a:schemeClr val="tx1"/>
                </a:solidFill>
                <a:effectLst/>
                <a:latin typeface="+mn-lt"/>
                <a:ea typeface="+mn-ea"/>
                <a:cs typeface="+mn-cs"/>
              </a:rPr>
              <a:t>IT must support </a:t>
            </a:r>
            <a:r>
              <a:rPr lang="en-US" sz="1100" u="none" kern="1200" dirty="0">
                <a:solidFill>
                  <a:schemeClr val="tx1"/>
                </a:solidFill>
                <a:effectLst/>
                <a:latin typeface="+mn-lt"/>
                <a:ea typeface="+mn-ea"/>
                <a:cs typeface="+mn-cs"/>
              </a:rPr>
              <a:t>more services, more devices </a:t>
            </a:r>
            <a:r>
              <a:rPr lang="en-US" sz="1100" kern="1200" dirty="0">
                <a:solidFill>
                  <a:schemeClr val="tx1"/>
                </a:solidFill>
                <a:effectLst/>
                <a:latin typeface="+mn-lt"/>
                <a:ea typeface="+mn-ea"/>
                <a:cs typeface="+mn-cs"/>
              </a:rPr>
              <a:t>and at the same time </a:t>
            </a:r>
            <a:r>
              <a:rPr lang="en-US" sz="1100" u="none" kern="1200" dirty="0">
                <a:solidFill>
                  <a:schemeClr val="tx1"/>
                </a:solidFill>
                <a:effectLst/>
                <a:latin typeface="+mn-lt"/>
                <a:ea typeface="+mn-ea"/>
                <a:cs typeface="+mn-cs"/>
              </a:rPr>
              <a:t>become faster and more agile </a:t>
            </a:r>
            <a:r>
              <a:rPr lang="en-US" sz="1100" kern="1200" dirty="0">
                <a:solidFill>
                  <a:schemeClr val="tx1"/>
                </a:solidFill>
                <a:effectLst/>
                <a:latin typeface="+mn-lt"/>
                <a:ea typeface="+mn-ea"/>
                <a:cs typeface="+mn-cs"/>
              </a:rPr>
              <a:t>– all within challenging budget frames.</a:t>
            </a:r>
          </a:p>
          <a:p>
            <a:pPr marL="9144" indent="0">
              <a:buNone/>
            </a:pPr>
            <a:endParaRPr lang="en-US" sz="1100" kern="1200" baseline="0" dirty="0">
              <a:solidFill>
                <a:schemeClr val="tx1"/>
              </a:solidFill>
              <a:effectLst/>
              <a:latin typeface="+mn-lt"/>
              <a:ea typeface="+mn-ea"/>
              <a:cs typeface="+mn-cs"/>
            </a:endParaRPr>
          </a:p>
          <a:p>
            <a:pPr marL="9144" indent="0">
              <a:buNone/>
            </a:pPr>
            <a:r>
              <a:rPr lang="de-DE" baseline="0" dirty="0"/>
              <a:t>But reality is different ...</a:t>
            </a:r>
          </a:p>
          <a:p>
            <a:pPr marL="9144" indent="0">
              <a:buNone/>
            </a:pPr>
            <a:endParaRPr lang="de-DE" baseline="0" dirty="0"/>
          </a:p>
          <a:p>
            <a:pPr marL="45720" indent="-36576">
              <a:buFontTx/>
              <a:buChar char="-"/>
            </a:pPr>
            <a:r>
              <a:rPr lang="de-DE" baseline="0" dirty="0"/>
              <a:t> The perception of being slow and unresponsive leads to dissatisfied users who bypass the service desk</a:t>
            </a:r>
          </a:p>
          <a:p>
            <a:pPr marL="45720" indent="-36576">
              <a:buFontTx/>
              <a:buChar char="-"/>
            </a:pPr>
            <a:r>
              <a:rPr lang="de-DE" baseline="0" dirty="0"/>
              <a:t> Inadequate or limited self-services result in a proliferation of Shadow IT and LOB initiatives</a:t>
            </a:r>
          </a:p>
          <a:p>
            <a:pPr marL="45720" indent="-36576">
              <a:buFontTx/>
              <a:buChar char="-"/>
            </a:pPr>
            <a:r>
              <a:rPr lang="de-DE" baseline="0" dirty="0"/>
              <a:t> Too many manual, error-prone tasks lead to low service quality at high cost</a:t>
            </a:r>
          </a:p>
          <a:p>
            <a:pPr marL="45720" indent="-36576">
              <a:buFontTx/>
              <a:buChar char="-"/>
            </a:pPr>
            <a:r>
              <a:rPr lang="de-DE" baseline="0" dirty="0"/>
              <a:t> Long deployments and expensive upgrades cause painful service desk projects, exceeding time lines and budget </a:t>
            </a:r>
          </a:p>
          <a:p>
            <a:pPr marL="45720" indent="-36576">
              <a:buFontTx/>
              <a:buChar char="-"/>
            </a:pPr>
            <a:r>
              <a:rPr lang="de-DE" baseline="0" dirty="0"/>
              <a:t> Unknown asset usage, for example over- or under-provisioning of licenses, entails overspend on assets and compliance risk</a:t>
            </a:r>
          </a:p>
        </p:txBody>
      </p:sp>
      <p:sp>
        <p:nvSpPr>
          <p:cNvPr id="4" name="Slide Number Placeholder 3"/>
          <p:cNvSpPr>
            <a:spLocks noGrp="1"/>
          </p:cNvSpPr>
          <p:nvPr>
            <p:ph type="sldNum" sz="quarter" idx="10"/>
          </p:nvPr>
        </p:nvSpPr>
        <p:spPr/>
        <p:txBody>
          <a:bodyPr/>
          <a:lstStyle/>
          <a:p>
            <a:fld id="{5BFEAE42-E3FE-4405-B7FC-4425D05B92A0}" type="slidenum">
              <a:rPr lang="en-GB" smtClean="0"/>
              <a:pPr/>
              <a:t>5</a:t>
            </a:fld>
            <a:endParaRPr lang="en-GB" dirty="0"/>
          </a:p>
        </p:txBody>
      </p:sp>
    </p:spTree>
    <p:extLst>
      <p:ext uri="{BB962C8B-B14F-4D97-AF65-F5344CB8AC3E}">
        <p14:creationId xmlns:p14="http://schemas.microsoft.com/office/powerpoint/2010/main" val="2363665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850" y="560388"/>
            <a:ext cx="6732588" cy="3787775"/>
          </a:xfrm>
        </p:spPr>
      </p:sp>
      <p:sp>
        <p:nvSpPr>
          <p:cNvPr id="3" name="Notes Placeholder 2"/>
          <p:cNvSpPr>
            <a:spLocks noGrp="1"/>
          </p:cNvSpPr>
          <p:nvPr>
            <p:ph type="body" idx="1"/>
          </p:nvPr>
        </p:nvSpPr>
        <p:spPr/>
        <p:txBody>
          <a:bodyPr>
            <a:normAutofit fontScale="47500" lnSpcReduction="20000"/>
          </a:bodyPr>
          <a:lstStyle/>
          <a:p>
            <a:pPr marL="0" lvl="1" indent="0">
              <a:buNone/>
            </a:pPr>
            <a:r>
              <a:rPr lang="en-US" sz="1600" dirty="0"/>
              <a:t>[</a:t>
            </a:r>
            <a:r>
              <a:rPr lang="en-US" sz="1600" b="1" dirty="0">
                <a:solidFill>
                  <a:srgbClr val="FF0000"/>
                </a:solidFill>
              </a:rPr>
              <a:t>NOTE: </a:t>
            </a:r>
            <a:r>
              <a:rPr lang="en-US" sz="1600" dirty="0"/>
              <a:t>Some of the capabilities described</a:t>
            </a:r>
            <a:r>
              <a:rPr lang="en-US" sz="1600" baseline="0" dirty="0"/>
              <a:t> here are only available with SMAX. </a:t>
            </a:r>
            <a:r>
              <a:rPr lang="en-US" sz="1600" baseline="0"/>
              <a:t>See slide 16 </a:t>
            </a:r>
            <a:r>
              <a:rPr lang="en-US" sz="1600" baseline="0" dirty="0"/>
              <a:t>for details]</a:t>
            </a:r>
          </a:p>
          <a:p>
            <a:pPr marL="0" lvl="1" indent="0">
              <a:buNone/>
            </a:pPr>
            <a:endParaRPr lang="en-US" sz="1600" dirty="0"/>
          </a:p>
          <a:p>
            <a:pPr marL="0" lvl="1" indent="0">
              <a:buNone/>
            </a:pPr>
            <a:r>
              <a:rPr lang="en-US" sz="1600" dirty="0"/>
              <a:t>As discussed before,</a:t>
            </a:r>
            <a:r>
              <a:rPr lang="en-US" sz="1600" baseline="0" dirty="0"/>
              <a:t> t</a:t>
            </a:r>
            <a:r>
              <a:rPr lang="en-US" sz="1600" dirty="0"/>
              <a:t>oday’s IT service desks are complex</a:t>
            </a:r>
            <a:r>
              <a:rPr lang="en-US" sz="1600" baseline="0" dirty="0"/>
              <a:t> and </a:t>
            </a:r>
            <a:r>
              <a:rPr lang="en-US" sz="1600" dirty="0"/>
              <a:t>costly: slow responses, frustrated users who bypass the service desk, manual processes,</a:t>
            </a:r>
            <a:r>
              <a:rPr lang="en-US" sz="1600" baseline="0" dirty="0"/>
              <a:t> high maintenance effort and no choice of deployment. How can Service Management Automation help with this situation?</a:t>
            </a:r>
            <a:endParaRPr lang="en-US" sz="1600" dirty="0"/>
          </a:p>
          <a:p>
            <a:pPr marL="91394" lvl="1" indent="0">
              <a:buNone/>
            </a:pPr>
            <a:endParaRPr lang="en-US" sz="1600" dirty="0"/>
          </a:p>
          <a:p>
            <a:r>
              <a:rPr lang="en-US" sz="1200" kern="1200" dirty="0">
                <a:solidFill>
                  <a:schemeClr val="tx1"/>
                </a:solidFill>
                <a:effectLst/>
                <a:latin typeface="+mn-lt"/>
                <a:ea typeface="+mn-ea"/>
                <a:cs typeface="+mn-cs"/>
              </a:rPr>
              <a:t>SMA is the first application suite for IT Service Management,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IT Asset Management,</a:t>
            </a:r>
            <a:r>
              <a:rPr lang="en-US" sz="1200" kern="1200" baseline="0" dirty="0">
                <a:solidFill>
                  <a:schemeClr val="tx1"/>
                </a:solidFill>
                <a:effectLst/>
                <a:latin typeface="+mn-lt"/>
                <a:ea typeface="+mn-ea"/>
                <a:cs typeface="+mn-cs"/>
              </a:rPr>
              <a:t> and Enterprise Service Management </a:t>
            </a:r>
            <a:r>
              <a:rPr lang="en-US" sz="1200" kern="1200" dirty="0">
                <a:solidFill>
                  <a:schemeClr val="tx1"/>
                </a:solidFill>
                <a:effectLst/>
                <a:latin typeface="+mn-lt"/>
                <a:ea typeface="+mn-ea"/>
                <a:cs typeface="+mn-cs"/>
              </a:rPr>
              <a:t>built on a single platform,</a:t>
            </a:r>
            <a:r>
              <a:rPr lang="en-US" sz="1200" kern="1200" baseline="0" dirty="0">
                <a:solidFill>
                  <a:schemeClr val="tx1"/>
                </a:solidFill>
                <a:effectLst/>
                <a:latin typeface="+mn-lt"/>
                <a:ea typeface="+mn-ea"/>
                <a:cs typeface="+mn-cs"/>
              </a:rPr>
              <a:t> based on </a:t>
            </a:r>
            <a:r>
              <a:rPr lang="en-US" sz="1200" kern="1200" dirty="0">
                <a:solidFill>
                  <a:schemeClr val="tx1"/>
                </a:solidFill>
                <a:effectLst/>
                <a:latin typeface="+mn-lt"/>
                <a:ea typeface="+mn-ea"/>
                <a:cs typeface="+mn-cs"/>
              </a:rPr>
              <a:t>machine learning and analytics, and integrated with CMDB and Discovery. Built</a:t>
            </a:r>
            <a:r>
              <a:rPr lang="en-US" sz="1200" kern="1200" baseline="0" dirty="0">
                <a:solidFill>
                  <a:schemeClr val="tx1"/>
                </a:solidFill>
                <a:effectLst/>
                <a:latin typeface="+mn-lt"/>
                <a:ea typeface="+mn-ea"/>
                <a:cs typeface="+mn-cs"/>
              </a:rPr>
              <a:t> on c</a:t>
            </a:r>
            <a:r>
              <a:rPr lang="en-US" sz="1200" kern="1200" dirty="0">
                <a:solidFill>
                  <a:schemeClr val="tx1"/>
                </a:solidFill>
                <a:effectLst/>
                <a:latin typeface="+mn-lt"/>
                <a:ea typeface="+mn-ea"/>
                <a:cs typeface="+mn-cs"/>
              </a:rPr>
              <a:t>ontainer technology, it can be deployed anywhere (private or public cloud).  </a:t>
            </a:r>
            <a:r>
              <a:rPr lang="en-GB" sz="1200" kern="1200" dirty="0">
                <a:solidFill>
                  <a:schemeClr val="tx1"/>
                </a:solidFill>
                <a:effectLst/>
                <a:latin typeface="+mn-lt"/>
                <a:ea typeface="+mn-ea"/>
                <a:cs typeface="+mn-cs"/>
              </a:rPr>
              <a:t>Its scalable multi-tenant architecture with deployment either on premise or cloud makes it easy to install, configure, and run.</a:t>
            </a:r>
          </a:p>
          <a:p>
            <a:endParaRPr lang="de-DE" sz="1200" kern="1200" dirty="0">
              <a:solidFill>
                <a:schemeClr val="tx1"/>
              </a:solidFill>
              <a:effectLst/>
              <a:latin typeface="+mn-lt"/>
              <a:ea typeface="+mn-ea"/>
              <a:cs typeface="+mn-cs"/>
            </a:endParaRPr>
          </a:p>
          <a:p>
            <a:endParaRPr lang="en-US" dirty="0"/>
          </a:p>
          <a:p>
            <a:pPr marL="180594" indent="-171450">
              <a:buFont typeface="Arial" panose="020B0604020202020204" pitchFamily="34" charset="0"/>
              <a:buChar char="•"/>
            </a:pPr>
            <a:r>
              <a:rPr lang="en-US" b="1" dirty="0"/>
              <a:t>Service desk built upon analytics and machine learning</a:t>
            </a:r>
            <a:br>
              <a:rPr lang="en-US" b="0" dirty="0"/>
            </a:br>
            <a:r>
              <a:rPr lang="en-US" b="0" dirty="0"/>
              <a:t>provides capabilities like Smart Ticket,</a:t>
            </a:r>
            <a:r>
              <a:rPr lang="en-US" b="0" baseline="0" dirty="0"/>
              <a:t> which </a:t>
            </a:r>
            <a:r>
              <a:rPr lang="en-US" b="0" dirty="0"/>
              <a:t>uses an Optical Character Recognition (OCR) and machine learning system to automatically accept and route service requests. Virtual agents provide automated assistance with integrated live-chat or email to enhance continuous customer support. Hot Topic Analytics uses advanced search and analytics capabilities to enable you to view and analyze patterns in incidents, requests, and other records and to create knowledge articles or problem records based on those patterns. Change Analytics feature offers insights based on the available data, and suggestions for improvements in change management. Collaboration </a:t>
            </a:r>
            <a:r>
              <a:rPr lang="en-US" dirty="0"/>
              <a:t>via ChatOps</a:t>
            </a:r>
            <a:r>
              <a:rPr lang="en-US" baseline="0" dirty="0"/>
              <a:t> allows to share knowledge across teams for fast issue resolution.</a:t>
            </a:r>
          </a:p>
          <a:p>
            <a:pPr marL="180594" indent="-171450">
              <a:buFont typeface="Arial" panose="020B0604020202020204" pitchFamily="34" charset="0"/>
              <a:buChar char="•"/>
            </a:pPr>
            <a:r>
              <a:rPr lang="en-US" b="1" dirty="0"/>
              <a:t>Smart self-service with social collaboration</a:t>
            </a:r>
            <a:br>
              <a:rPr lang="en-US" b="1" dirty="0"/>
            </a:br>
            <a:r>
              <a:rPr lang="en-US" dirty="0"/>
              <a:t>Social collaboration features including ability to vote, "ask a friend," or survey to help end-users source answers from the community and enhance end-user autonomy. On-the-fly translation provides end users with access to portal content and service desk updates in their preferred language:</a:t>
            </a:r>
            <a:r>
              <a:rPr lang="en-US" baseline="0" dirty="0"/>
              <a:t> </a:t>
            </a:r>
            <a:r>
              <a:rPr lang="en-US" dirty="0"/>
              <a:t>Native mobile applications on Android and iOS</a:t>
            </a:r>
            <a:r>
              <a:rPr lang="en-US" baseline="0" dirty="0"/>
              <a:t> </a:t>
            </a:r>
            <a:r>
              <a:rPr lang="en-US" dirty="0"/>
              <a:t>complement the web service portal with a streamlined, native interface that focuses on key tasks that need to be managed on the go.</a:t>
            </a:r>
          </a:p>
          <a:p>
            <a:pPr marL="180594" indent="-171450">
              <a:buFont typeface="Arial" panose="020B0604020202020204" pitchFamily="34" charset="0"/>
              <a:buChar char="•"/>
            </a:pPr>
            <a:r>
              <a:rPr lang="en-US" b="1" dirty="0"/>
              <a:t>Modern user experience for enterprise applications</a:t>
            </a:r>
            <a:br>
              <a:rPr lang="en-US" dirty="0"/>
            </a:br>
            <a:r>
              <a:rPr lang="en-US" sz="1200" kern="1200" dirty="0">
                <a:solidFill>
                  <a:schemeClr val="tx1"/>
                </a:solidFill>
                <a:effectLst/>
                <a:latin typeface="+mn-lt"/>
                <a:ea typeface="+mn-ea"/>
                <a:cs typeface="+mn-cs"/>
              </a:rPr>
              <a:t>SMA includes a comprehensive set of ITIL aligned Service Management applications including Service Request Management, Incident Management, Problem Management, Change Management, Release Management, Service Level Management and Configuration Management.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Additionally, it provides applications in the areas of IT Asset Management and Project and Portfolio application, operational project management, human resource workflow, application and service portfolio management, financial tracking, ideation and proposal management.</a:t>
            </a:r>
          </a:p>
          <a:p>
            <a:pPr marL="180594" indent="-171450">
              <a:buFont typeface="Arial" panose="020B0604020202020204" pitchFamily="34" charset="0"/>
              <a:buChar char="•"/>
            </a:pPr>
            <a:r>
              <a:rPr lang="en-US" b="1" dirty="0"/>
              <a:t>Codeless configuration</a:t>
            </a:r>
            <a:r>
              <a:rPr lang="en-US" b="0" dirty="0"/>
              <a:t> allows</a:t>
            </a:r>
            <a:r>
              <a:rPr lang="en-US" b="0" baseline="0" dirty="0"/>
              <a:t> to c</a:t>
            </a:r>
            <a:r>
              <a:rPr lang="en-US" b="0" dirty="0"/>
              <a:t>reate user-defined process based applications including tables and workflows without writing any code, and benefit from </a:t>
            </a:r>
            <a:r>
              <a:rPr lang="en-US" b="1" dirty="0"/>
              <a:t>easy (automated) upgrades </a:t>
            </a:r>
            <a:r>
              <a:rPr lang="en-US" b="0" dirty="0"/>
              <a:t>with instant access to new features.</a:t>
            </a:r>
            <a:r>
              <a:rPr lang="en-US" dirty="0"/>
              <a:t>.</a:t>
            </a:r>
          </a:p>
          <a:p>
            <a:pPr marL="180594" indent="-171450">
              <a:buFont typeface="Arial" panose="020B0604020202020204" pitchFamily="34" charset="0"/>
              <a:buChar char="•"/>
            </a:pPr>
            <a:r>
              <a:rPr lang="en-US" b="1" dirty="0"/>
              <a:t>Multi-tenancy for service provider support</a:t>
            </a:r>
            <a:br>
              <a:rPr lang="en-US" b="1" dirty="0"/>
            </a:br>
            <a:r>
              <a:rPr lang="en-US" dirty="0"/>
              <a:t>Deployment of multiple tenants per installation enables service providers to host and manage environments for multiple customers with a single user interface.</a:t>
            </a:r>
          </a:p>
          <a:p>
            <a:pPr marL="180594" indent="-171450">
              <a:buFont typeface="Arial" panose="020B0604020202020204" pitchFamily="34" charset="0"/>
              <a:buChar char="•"/>
            </a:pPr>
            <a:r>
              <a:rPr lang="en-US" sz="1600" b="1" kern="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ITOM platform with flexible</a:t>
            </a:r>
            <a:r>
              <a:rPr lang="en-US" sz="1600" b="1" kern="0" baseline="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 d</a:t>
            </a:r>
            <a:r>
              <a:rPr lang="en-US" sz="1600" b="1" kern="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eployment</a:t>
            </a:r>
            <a:r>
              <a:rPr lang="en-US" sz="1600" b="1" kern="0" baseline="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 options</a:t>
            </a:r>
            <a:br>
              <a:rPr lang="en-US" sz="1600" b="1" kern="0" baseline="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US" sz="1600" b="0" kern="0" baseline="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Container based architecture allows SMA to be deployed on bare metal, virtual machines, or in public cloud (AWS, including availability through the AWS Marketplace, Microsoft Azure). It allows auto scaling at both the node level and pod level, supports deployment of multiple tenants per installation that can be used for development, test, or production environments. Multiple tenant deployments can be used by service providers to host environments for multiple customers within a single installation. The multi-tenant console and grid allow leveraged agents to view and edit records from multiple customers’ SMA tenants in a single user interface.</a:t>
            </a:r>
          </a:p>
          <a:p>
            <a:pPr marL="180594" indent="-171450">
              <a:buFont typeface="Arial" panose="020B0604020202020204" pitchFamily="34" charset="0"/>
              <a:buChar char="•"/>
            </a:pPr>
            <a:endParaRPr lang="en-US" sz="1600" b="0" kern="0" baseline="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9144" indent="0">
              <a:buFont typeface="Arial" panose="020B0604020202020204" pitchFamily="34" charset="0"/>
              <a:buNone/>
            </a:pPr>
            <a:r>
              <a:rPr lang="en-US" sz="1600" b="0" kern="0" baseline="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Let us now see some examples how these capabilities and features look like in the product.</a:t>
            </a:r>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498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400050"/>
            <a:ext cx="4803775" cy="2701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124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400050"/>
            <a:ext cx="4803775" cy="2701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D30732-1B40-4DA3-B6F0-E5B76912E826}" type="slidenum">
              <a:rPr lang="en-US" smtClean="0"/>
              <a:t>8</a:t>
            </a:fld>
            <a:endParaRPr lang="en-US" dirty="0"/>
          </a:p>
        </p:txBody>
      </p:sp>
    </p:spTree>
    <p:extLst>
      <p:ext uri="{BB962C8B-B14F-4D97-AF65-F5344CB8AC3E}">
        <p14:creationId xmlns:p14="http://schemas.microsoft.com/office/powerpoint/2010/main" val="3143464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9144" indent="0">
              <a:buNone/>
            </a:pPr>
            <a:r>
              <a:rPr lang="en-US" dirty="0"/>
              <a:t>Built on an OEM-licensed version of IDOL, Machine Learning and Analytics drives automation further into ITSM processes by mining unstructured data and by extracting information from different types of data:</a:t>
            </a:r>
          </a:p>
          <a:p>
            <a:pPr marL="9144" indent="0">
              <a:buNone/>
            </a:pPr>
            <a:endParaRPr lang="en-US" dirty="0"/>
          </a:p>
          <a:p>
            <a:pPr marL="171450" marR="0" lvl="0" indent="-17145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dirty="0"/>
              <a:t>Improving the processes of Help Desk management, including </a:t>
            </a:r>
            <a:r>
              <a:rPr lang="en-US" baseline="0" dirty="0"/>
              <a:t>ticket management</a:t>
            </a:r>
            <a:endParaRPr lang="en-US" dirty="0"/>
          </a:p>
          <a:p>
            <a:pPr marL="171450" marR="0" lvl="0" indent="-17145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dirty="0"/>
              <a:t>Improving search experience across a variety of internal and external content to find answers quickly</a:t>
            </a:r>
          </a:p>
          <a:p>
            <a:pPr marL="171450" marR="0" lvl="0" indent="-17145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dirty="0"/>
              <a:t>Reducing the time and effort expended on interaction submittals by end users and IT professionals</a:t>
            </a:r>
          </a:p>
          <a:p>
            <a:pPr marL="171450" marR="0" lvl="0" indent="-17145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dirty="0"/>
              <a:t>Provide 24x7 help desk support via email</a:t>
            </a:r>
            <a:r>
              <a:rPr lang="en-US" baseline="0" dirty="0"/>
              <a:t> and bot chat</a:t>
            </a:r>
            <a:endParaRPr lang="en-US" dirty="0"/>
          </a:p>
          <a:p>
            <a:pPr marL="171450" marR="0" lvl="0" indent="-17145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dirty="0"/>
              <a:t>Accelerating the process of problem management</a:t>
            </a:r>
          </a:p>
          <a:p>
            <a:pPr defTabSz="573450">
              <a:buSzPct val="100000"/>
            </a:pPr>
            <a:endParaRPr lang="en-US" sz="1100" dirty="0">
              <a:solidFill>
                <a:srgbClr val="000000"/>
              </a:solidFill>
              <a:cs typeface="Arial" panose="020B0604020202020204" pitchFamily="34" charset="0"/>
            </a:endParaRPr>
          </a:p>
          <a:p>
            <a:pPr defTabSz="573450">
              <a:buSzPct val="100000"/>
            </a:pPr>
            <a:r>
              <a:rPr lang="en-US" sz="1100" b="1" dirty="0">
                <a:solidFill>
                  <a:srgbClr val="000000"/>
                </a:solidFill>
                <a:cs typeface="Arial" panose="020B0604020202020204" pitchFamily="34" charset="0"/>
              </a:rPr>
              <a:t>For</a:t>
            </a:r>
            <a:r>
              <a:rPr lang="en-US" sz="1100" b="1" baseline="0" dirty="0">
                <a:solidFill>
                  <a:srgbClr val="000000"/>
                </a:solidFill>
                <a:cs typeface="Arial" panose="020B0604020202020204" pitchFamily="34" charset="0"/>
              </a:rPr>
              <a:t> end users:</a:t>
            </a:r>
          </a:p>
          <a:p>
            <a:pPr marL="171450" indent="-171450" defTabSz="573450">
              <a:buSzPct val="100000"/>
              <a:buFont typeface="Arial" panose="020B0604020202020204" pitchFamily="34" charset="0"/>
              <a:buChar char="•"/>
            </a:pPr>
            <a:r>
              <a:rPr lang="en-US" sz="1100" dirty="0">
                <a:solidFill>
                  <a:srgbClr val="000000"/>
                </a:solidFill>
                <a:cs typeface="Arial" panose="020B0604020202020204" pitchFamily="34" charset="0"/>
              </a:rPr>
              <a:t>Simple and fast submission -&gt;</a:t>
            </a:r>
            <a:r>
              <a:rPr lang="en-AU" sz="1050" dirty="0">
                <a:solidFill>
                  <a:srgbClr val="000000"/>
                </a:solidFill>
                <a:cs typeface="Arial" panose="020B0604020202020204" pitchFamily="34" charset="0"/>
              </a:rPr>
              <a:t>Improve user satisfaction</a:t>
            </a:r>
          </a:p>
          <a:p>
            <a:pPr marL="171450" indent="-171450" defTabSz="573450">
              <a:buSzPct val="100000"/>
              <a:buFont typeface="Arial" panose="020B0604020202020204" pitchFamily="34" charset="0"/>
              <a:buChar char="•"/>
            </a:pPr>
            <a:r>
              <a:rPr lang="en-AU" sz="1200" dirty="0">
                <a:solidFill>
                  <a:srgbClr val="000000"/>
                </a:solidFill>
                <a:cs typeface="Arial" panose="020B0604020202020204" pitchFamily="34" charset="0"/>
              </a:rPr>
              <a:t>Find answers quickly -&gt; </a:t>
            </a:r>
            <a:r>
              <a:rPr lang="en-AU" sz="1100" dirty="0">
                <a:solidFill>
                  <a:srgbClr val="000000"/>
                </a:solidFill>
                <a:cs typeface="Arial" panose="020B0604020202020204" pitchFamily="34" charset="0"/>
              </a:rPr>
              <a:t>Save effort and guess work</a:t>
            </a:r>
          </a:p>
          <a:p>
            <a:pPr marL="171450" indent="-171450" defTabSz="573450">
              <a:buSzPct val="100000"/>
              <a:buFont typeface="Arial" panose="020B0604020202020204" pitchFamily="34" charset="0"/>
              <a:buChar char="•"/>
            </a:pPr>
            <a:r>
              <a:rPr lang="en-AU" sz="1200" dirty="0">
                <a:solidFill>
                  <a:srgbClr val="000000"/>
                </a:solidFill>
                <a:cs typeface="Arial" panose="020B0604020202020204" pitchFamily="34" charset="0"/>
              </a:rPr>
              <a:t>Self-sufficiency -&gt; </a:t>
            </a:r>
            <a:r>
              <a:rPr lang="en-AU" sz="1100" dirty="0">
                <a:solidFill>
                  <a:srgbClr val="000000"/>
                </a:solidFill>
                <a:cs typeface="Arial" panose="020B0604020202020204" pitchFamily="34" charset="0"/>
              </a:rPr>
              <a:t>Always on: anytime – 24x7</a:t>
            </a:r>
          </a:p>
          <a:p>
            <a:pPr marL="171450" indent="-171450" defTabSz="573450">
              <a:buSzPct val="100000"/>
              <a:buFont typeface="Arial" panose="020B0604020202020204" pitchFamily="34" charset="0"/>
              <a:buChar char="•"/>
            </a:pPr>
            <a:r>
              <a:rPr lang="en-AU" sz="1200" dirty="0">
                <a:solidFill>
                  <a:srgbClr val="000000"/>
                </a:solidFill>
                <a:cs typeface="Arial" panose="020B0604020202020204" pitchFamily="34" charset="0"/>
              </a:rPr>
              <a:t>Automatic </a:t>
            </a:r>
            <a:r>
              <a:rPr lang="en-AU" sz="1200" dirty="0">
                <a:solidFill>
                  <a:prstClr val="black"/>
                </a:solidFill>
                <a:cs typeface="Arial" panose="020B0604020202020204" pitchFamily="34" charset="0"/>
              </a:rPr>
              <a:t>knowledge</a:t>
            </a:r>
            <a:r>
              <a:rPr lang="en-AU" sz="1200" dirty="0">
                <a:solidFill>
                  <a:srgbClr val="C00000"/>
                </a:solidFill>
                <a:cs typeface="Arial" panose="020B0604020202020204" pitchFamily="34" charset="0"/>
              </a:rPr>
              <a:t> </a:t>
            </a:r>
            <a:r>
              <a:rPr lang="en-AU" sz="1200" dirty="0">
                <a:solidFill>
                  <a:srgbClr val="000000"/>
                </a:solidFill>
                <a:cs typeface="Arial" panose="020B0604020202020204" pitchFamily="34" charset="0"/>
              </a:rPr>
              <a:t>delivery -&gt; </a:t>
            </a:r>
            <a:r>
              <a:rPr lang="en-AU" sz="1100" dirty="0">
                <a:solidFill>
                  <a:srgbClr val="000000"/>
                </a:solidFill>
                <a:cs typeface="Arial" panose="020B0604020202020204" pitchFamily="34" charset="0"/>
              </a:rPr>
              <a:t>Increase user productivity</a:t>
            </a:r>
          </a:p>
          <a:p>
            <a:pPr defTabSz="573450">
              <a:buSzPct val="100000"/>
            </a:pPr>
            <a:endParaRPr lang="en-US" sz="1100" dirty="0">
              <a:solidFill>
                <a:srgbClr val="000000"/>
              </a:solidFill>
              <a:cs typeface="Arial" panose="020B0604020202020204" pitchFamily="34" charset="0"/>
            </a:endParaRPr>
          </a:p>
          <a:p>
            <a:pPr defTabSz="573450">
              <a:buSzPct val="100000"/>
            </a:pPr>
            <a:r>
              <a:rPr lang="en-US" sz="1200" b="1" dirty="0">
                <a:solidFill>
                  <a:srgbClr val="000000"/>
                </a:solidFill>
                <a:cs typeface="Arial" panose="020B0604020202020204" pitchFamily="34" charset="0"/>
              </a:rPr>
              <a:t>For IT Agents and Managers:</a:t>
            </a:r>
          </a:p>
          <a:p>
            <a:pPr marL="171450" indent="-171450" defTabSz="573450">
              <a:buSzPct val="100000"/>
              <a:buFont typeface="Arial" panose="020B0604020202020204" pitchFamily="34" charset="0"/>
              <a:buChar char="•"/>
            </a:pPr>
            <a:r>
              <a:rPr lang="en-US" sz="1200">
                <a:solidFill>
                  <a:srgbClr val="000000"/>
                </a:solidFill>
                <a:cs typeface="Arial" panose="020B0604020202020204" pitchFamily="34" charset="0"/>
              </a:rPr>
              <a:t>Smart suggestions -&gt; </a:t>
            </a:r>
            <a:r>
              <a:rPr lang="en-US" sz="1200" dirty="0">
                <a:solidFill>
                  <a:srgbClr val="000000"/>
                </a:solidFill>
                <a:cs typeface="Arial" panose="020B0604020202020204" pitchFamily="34" charset="0"/>
              </a:rPr>
              <a:t>Quick resolution times</a:t>
            </a:r>
          </a:p>
          <a:p>
            <a:pPr marL="171450" indent="-171450" defTabSz="573450">
              <a:buSzPct val="100000"/>
              <a:buFont typeface="Arial" panose="020B0604020202020204" pitchFamily="34" charset="0"/>
              <a:buChar char="•"/>
            </a:pPr>
            <a:r>
              <a:rPr lang="en-US" sz="1200" dirty="0">
                <a:solidFill>
                  <a:srgbClr val="000000"/>
                </a:solidFill>
                <a:cs typeface="Arial" panose="020B0604020202020204" pitchFamily="34" charset="0"/>
              </a:rPr>
              <a:t>Intelligent knowledge delivery -&gt; Find answers quickly</a:t>
            </a:r>
          </a:p>
          <a:p>
            <a:pPr marL="171450" indent="-171450" defTabSz="573450">
              <a:buSzPct val="100000"/>
              <a:buFont typeface="Arial" panose="020B0604020202020204" pitchFamily="34" charset="0"/>
              <a:buChar char="•"/>
            </a:pPr>
            <a:r>
              <a:rPr lang="en-US" sz="1200" dirty="0">
                <a:solidFill>
                  <a:srgbClr val="000000"/>
                </a:solidFill>
                <a:cs typeface="Arial" panose="020B0604020202020204" pitchFamily="34" charset="0"/>
              </a:rPr>
              <a:t>Automatic ticket routing -&gt; Fast and accurate assignment</a:t>
            </a:r>
          </a:p>
          <a:p>
            <a:pPr marL="171450" indent="-171450" defTabSz="573450">
              <a:buSzPct val="100000"/>
              <a:buFont typeface="Arial" panose="020B0604020202020204" pitchFamily="34" charset="0"/>
              <a:buChar char="•"/>
            </a:pPr>
            <a:r>
              <a:rPr lang="en-US" sz="1200" dirty="0">
                <a:solidFill>
                  <a:srgbClr val="000000"/>
                </a:solidFill>
                <a:cs typeface="Arial" panose="020B0604020202020204" pitchFamily="34" charset="0"/>
              </a:rPr>
              <a:t>Turn data into actionable insights -&gt; Proactively spot hot topics Identify data trends</a:t>
            </a:r>
          </a:p>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956D5C-5EF9-4233-82C8-1D8C4F6E2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997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a:t>Name of Course</a:t>
            </a:r>
            <a:br>
              <a:rPr lang="en-US" dirty="0"/>
            </a:br>
            <a:r>
              <a:rPr lang="en-US" sz="3600" dirty="0"/>
              <a:t>Type of Training,</a:t>
            </a:r>
            <a:r>
              <a:rPr lang="en-US" sz="3600" baseline="0" dirty="0"/>
              <a:t> Level ###</a:t>
            </a:r>
            <a:br>
              <a:rPr lang="en-US" sz="3600" dirty="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a:t>Author</a:t>
            </a:r>
            <a:br>
              <a:rPr lang="en-US" dirty="0"/>
            </a:br>
            <a:r>
              <a:rPr lang="en-US" dirty="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Title + Subtitle Only </a:t>
            </a:r>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light (28pt)</a:t>
            </a:r>
          </a:p>
        </p:txBody>
      </p:sp>
    </p:spTree>
    <p:extLst>
      <p:ext uri="{BB962C8B-B14F-4D97-AF65-F5344CB8AC3E}">
        <p14:creationId xmlns:p14="http://schemas.microsoft.com/office/powerpoint/2010/main" val="1611918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a:t>Click to edit Master title style</a:t>
            </a:r>
          </a:p>
        </p:txBody>
      </p:sp>
    </p:spTree>
    <p:extLst>
      <p:ext uri="{BB962C8B-B14F-4D97-AF65-F5344CB8AC3E}">
        <p14:creationId xmlns:p14="http://schemas.microsoft.com/office/powerpoint/2010/main" val="3768741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a:t>First level 20 pt</a:t>
            </a:r>
          </a:p>
          <a:p>
            <a:pPr lvl="1"/>
            <a:r>
              <a:rPr lang="en-US" dirty="0"/>
              <a:t>Second level 20 pt</a:t>
            </a:r>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20 pt</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22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20 </a:t>
            </a:r>
            <a:r>
              <a:rPr lang="en-US" dirty="0" err="1"/>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22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20 </a:t>
            </a:r>
            <a:r>
              <a:rPr lang="en-US" dirty="0" err="1"/>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 and Headings</a:t>
            </a:r>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(28 </a:t>
            </a:r>
            <a:r>
              <a:rPr lang="en-US" dirty="0" err="1"/>
              <a:t>pt</a:t>
            </a:r>
            <a:r>
              <a:rPr lang="en-US" dirty="0"/>
              <a:t>)</a:t>
            </a:r>
          </a:p>
        </p:txBody>
      </p:sp>
    </p:spTree>
    <p:extLst>
      <p:ext uri="{BB962C8B-B14F-4D97-AF65-F5344CB8AC3E}">
        <p14:creationId xmlns:p14="http://schemas.microsoft.com/office/powerpoint/2010/main" val="249806143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a:t>Three Column</a:t>
            </a:r>
          </a:p>
        </p:txBody>
      </p:sp>
    </p:spTree>
    <p:extLst>
      <p:ext uri="{BB962C8B-B14F-4D97-AF65-F5344CB8AC3E}">
        <p14:creationId xmlns:p14="http://schemas.microsoft.com/office/powerpoint/2010/main" val="1173340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a:t>First level 20 pt</a:t>
            </a:r>
          </a:p>
          <a:p>
            <a:pPr lvl="1"/>
            <a:r>
              <a:rPr lang="en-US" dirty="0"/>
              <a:t>Second level 20 </a:t>
            </a:r>
            <a:r>
              <a:rPr lang="en-US" dirty="0" err="1"/>
              <a:t>pt</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a:t>First level 22 pt</a:t>
            </a:r>
          </a:p>
          <a:p>
            <a:pPr lvl="1"/>
            <a:r>
              <a:rPr lang="en-US" dirty="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a:t>
            </a:r>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(28pt)</a:t>
            </a:r>
          </a:p>
        </p:txBody>
      </p:sp>
    </p:spTree>
    <p:extLst>
      <p:ext uri="{BB962C8B-B14F-4D97-AF65-F5344CB8AC3E}">
        <p14:creationId xmlns:p14="http://schemas.microsoft.com/office/powerpoint/2010/main" val="3994891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Three Column with Headings</a:t>
            </a:r>
          </a:p>
        </p:txBody>
      </p:sp>
    </p:spTree>
    <p:extLst>
      <p:ext uri="{BB962C8B-B14F-4D97-AF65-F5344CB8AC3E}">
        <p14:creationId xmlns:p14="http://schemas.microsoft.com/office/powerpoint/2010/main" val="709265191"/>
      </p:ext>
    </p:extLst>
  </p:cSld>
  <p:clrMapOvr>
    <a:masterClrMapping/>
  </p:clrMapOvr>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a:t>
            </a:r>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(22pt)</a:t>
            </a:r>
          </a:p>
        </p:txBody>
      </p:sp>
    </p:spTree>
    <p:extLst>
      <p:ext uri="{BB962C8B-B14F-4D97-AF65-F5344CB8AC3E}">
        <p14:creationId xmlns:p14="http://schemas.microsoft.com/office/powerpoint/2010/main" val="1823338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 and Headings</a:t>
            </a:r>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(22pt)</a:t>
            </a:r>
          </a:p>
        </p:txBody>
      </p:sp>
    </p:spTree>
    <p:extLst>
      <p:ext uri="{BB962C8B-B14F-4D97-AF65-F5344CB8AC3E}">
        <p14:creationId xmlns:p14="http://schemas.microsoft.com/office/powerpoint/2010/main" val="844702478"/>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9" name="Content Placeholder"/>
          <p:cNvSpPr>
            <a:spLocks noGrp="1"/>
          </p:cNvSpPr>
          <p:nvPr>
            <p:ph idx="1" hasCustomPrompt="1"/>
          </p:nvPr>
        </p:nvSpPr>
        <p:spPr>
          <a:xfrm>
            <a:off x="946405" y="2148840"/>
            <a:ext cx="8713814" cy="224696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a:t>First level 24 </a:t>
            </a:r>
            <a:r>
              <a:rPr lang="en-US" dirty="0" err="1"/>
              <a:t>pt</a:t>
            </a:r>
            <a:endParaRPr lang="en-US" dirty="0"/>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a:t>Section Title Text</a:t>
            </a:r>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8388653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a:t>First level 22 </a:t>
            </a:r>
            <a:r>
              <a:rPr lang="en-US" dirty="0" err="1"/>
              <a:t>pt</a:t>
            </a:r>
            <a:endParaRPr lang="en-US" dirty="0"/>
          </a:p>
          <a:p>
            <a:pPr lvl="1"/>
            <a:r>
              <a:rPr lang="en-US" dirty="0"/>
              <a:t>Second level 22 </a:t>
            </a:r>
            <a:r>
              <a:rPr lang="en-US" dirty="0" err="1"/>
              <a:t>pt</a:t>
            </a:r>
            <a:r>
              <a:rPr lang="en-US" dirty="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a:t>Click to edit Master title style</a:t>
            </a:r>
          </a:p>
        </p:txBody>
      </p:sp>
    </p:spTree>
    <p:extLst>
      <p:ext uri="{BB962C8B-B14F-4D97-AF65-F5344CB8AC3E}">
        <p14:creationId xmlns:p14="http://schemas.microsoft.com/office/powerpoint/2010/main" val="2989506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a:t>First level 22 </a:t>
            </a:r>
            <a:r>
              <a:rPr lang="en-US" dirty="0" err="1"/>
              <a:t>pt</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a:t>Click to edit Master title style</a:t>
            </a:r>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(28pt)</a:t>
            </a:r>
          </a:p>
        </p:txBody>
      </p:sp>
    </p:spTree>
    <p:extLst>
      <p:ext uri="{BB962C8B-B14F-4D97-AF65-F5344CB8AC3E}">
        <p14:creationId xmlns:p14="http://schemas.microsoft.com/office/powerpoint/2010/main" val="1031258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a:t>Image Right</a:t>
            </a:r>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a:t>First level 22 pt</a:t>
            </a:r>
          </a:p>
          <a:p>
            <a:pPr lvl="1"/>
            <a:r>
              <a:rPr lang="en-US" dirty="0"/>
              <a:t>Second level 22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a:t>First level 22 pt</a:t>
            </a:r>
          </a:p>
          <a:p>
            <a:pPr lvl="1"/>
            <a:r>
              <a:rPr lang="en-US" dirty="0"/>
              <a:t>Second level 20 pt</a:t>
            </a:r>
          </a:p>
          <a:p>
            <a:pPr lvl="2"/>
            <a:r>
              <a:rPr lang="en-US" dirty="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a:t>Right-hand half-screen image</a:t>
            </a:r>
            <a:br>
              <a:rPr lang="en-US" dirty="0"/>
            </a:br>
            <a:br>
              <a:rPr lang="en-US" dirty="0"/>
            </a:br>
            <a:r>
              <a:rPr lang="en-US" dirty="0"/>
              <a:t>22 pt text on left</a:t>
            </a:r>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a:t>Left-hand half-screen image</a:t>
            </a:r>
            <a:br>
              <a:rPr lang="en-US" dirty="0"/>
            </a:br>
            <a:br>
              <a:rPr lang="en-US" dirty="0"/>
            </a:br>
            <a:r>
              <a:rPr lang="en-US" dirty="0"/>
              <a:t>22 pt text on right</a:t>
            </a:r>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a:t>Drag picture to placeholder or click icon to add</a:t>
            </a:r>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a:t>Here’s a quick summary of what you learned:</a:t>
            </a:r>
          </a:p>
          <a:p>
            <a:pPr lvl="1"/>
            <a:r>
              <a:rPr lang="en-US" dirty="0"/>
              <a:t>Summary point</a:t>
            </a:r>
          </a:p>
          <a:p>
            <a:pPr lvl="1"/>
            <a:r>
              <a:rPr lang="en-US" dirty="0"/>
              <a:t>Summary point</a:t>
            </a:r>
          </a:p>
          <a:p>
            <a:pPr lvl="1"/>
            <a:r>
              <a:rPr lang="en-US" dirty="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t>Click to edit Master title style</a:t>
            </a: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a:xfrm>
            <a:off x="5598212" y="6426104"/>
            <a:ext cx="995578" cy="210312"/>
          </a:xfrm>
          <a:prstGeom prst="rect">
            <a:avLst/>
          </a:prstGeom>
        </p:spPr>
        <p:txBody>
          <a:bodyPr/>
          <a:lstStyle/>
          <a:p>
            <a:endParaRPr>
              <a:solidFill>
                <a:prstClr val="white"/>
              </a:solidFill>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1386334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a:xfrm>
            <a:off x="5598212" y="6426104"/>
            <a:ext cx="995578" cy="210312"/>
          </a:xfrm>
          <a:prstGeom prst="rect">
            <a:avLst/>
          </a:prstGeom>
        </p:spPr>
        <p:txBody>
          <a:bodyPr/>
          <a:lstStyle/>
          <a:p>
            <a:endParaRPr>
              <a:solidFill>
                <a:prstClr val="black"/>
              </a:solidFill>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16796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5598212" y="6426104"/>
            <a:ext cx="995578" cy="210312"/>
          </a:xfrm>
          <a:prstGeom prst="rect">
            <a:avLst/>
          </a:prstGeom>
        </p:spPr>
        <p:txBody>
          <a:bodyPr/>
          <a:lstStyle/>
          <a:p>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
        <p:nvSpPr>
          <p:cNvPr id="8" name="Title 5"/>
          <p:cNvSpPr>
            <a:spLocks noGrp="1"/>
          </p:cNvSpPr>
          <p:nvPr>
            <p:ph type="title" hasCustomPrompt="1"/>
          </p:nvPr>
        </p:nvSpPr>
        <p:spPr>
          <a:xfrm>
            <a:off x="609441" y="521208"/>
            <a:ext cx="10969943" cy="411480"/>
          </a:xfrm>
        </p:spPr>
        <p:txBody>
          <a:bodyPr/>
          <a:lstStyle>
            <a:lvl1pPr>
              <a:defRPr/>
            </a:lvl1pPr>
          </a:lstStyle>
          <a:p>
            <a:r>
              <a:rPr dirty="0"/>
              <a:t>Click to add one-line title</a:t>
            </a:r>
          </a:p>
        </p:txBody>
      </p:sp>
      <p:sp>
        <p:nvSpPr>
          <p:cNvPr id="9"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268732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a:t>Video Title Text</a:t>
            </a:r>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a:t>Text 24 </a:t>
            </a:r>
            <a:r>
              <a:rPr lang="en-US" dirty="0" err="1"/>
              <a:t>pt</a:t>
            </a:r>
            <a:endParaRPr lang="en-US" dirty="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dirty="0">
              <a:solidFill>
                <a:prstClr val="white">
                  <a:lumMod val="75000"/>
                </a:prstClr>
              </a:solidFill>
            </a:endParaRPr>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26487490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0162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a:t>First level 28 pt</a:t>
            </a:r>
          </a:p>
          <a:p>
            <a:pPr lvl="1"/>
            <a:r>
              <a:rPr lang="en-US" dirty="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a:t>Click to edit Master title style</a:t>
            </a: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a:t>Audio Title Text</a:t>
            </a:r>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a:t>Text 24 </a:t>
            </a:r>
            <a:r>
              <a:rPr lang="en-US" dirty="0" err="1"/>
              <a:t>pt</a:t>
            </a:r>
            <a:endParaRPr lang="en-US" dirty="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7811771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740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87780"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908464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80465"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1"/>
            <a:r>
              <a:rPr lang="en-US" dirty="0"/>
              <a:t>Title/Company</a:t>
            </a:r>
            <a:endParaRPr dirty="0"/>
          </a:p>
          <a:p>
            <a:pPr lvl="2"/>
            <a:r>
              <a:rPr lang="en-US" dirty="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681402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865051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Title and Content—INFORM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5261793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a:t>
            </a:r>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3860115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Forth level – avoid as too small </a:t>
            </a:r>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Subtitle—INFORM</a:t>
            </a:r>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6763073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dirty="0"/>
              <a:t>Title Only</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191544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a:t>Quick Quiz #</a:t>
            </a:r>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a:t>Text 24 </a:t>
            </a:r>
            <a:r>
              <a:rPr lang="en-US" dirty="0" err="1"/>
              <a:t>pt</a:t>
            </a:r>
            <a:endParaRPr lang="en-US" dirty="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Title + Subtitle Only </a:t>
            </a:r>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7710739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2630109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dirty="0"/>
              <a:t>Two Columns—INFORM</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0655245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Subtitle—INFORM</a:t>
            </a:r>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7966891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Two Columns with Headings—INFORM</a:t>
            </a:r>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863691042"/>
      </p:ext>
    </p:extLst>
  </p:cSld>
  <p:clrMapOvr>
    <a:masterClrMapping/>
  </p:clrMapOvr>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a:p>
            <a:pPr lvl="4"/>
            <a:r>
              <a:rPr lang="en-US" dirty="0"/>
              <a:t>Fifth level - avoid</a:t>
            </a:r>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Two Column with Subtitle and Headings—INFORM</a:t>
            </a:r>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592959103"/>
      </p:ext>
    </p:extLst>
  </p:cSld>
  <p:clrMapOvr>
    <a:masterClrMapping/>
  </p:clrMapOvr>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a:t>Three Column—INFORM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8257692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Subtitle—INFORM</a:t>
            </a:r>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4907705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Three Column with Headings—INFORM</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618751087"/>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a:t>First level 18 </a:t>
            </a:r>
            <a:r>
              <a:rPr lang="en-US" dirty="0" err="1"/>
              <a:t>pt</a:t>
            </a:r>
            <a:endParaRPr lang="en-US" dirty="0"/>
          </a:p>
          <a:p>
            <a:pPr lvl="1"/>
            <a:r>
              <a:rPr lang="en-US" dirty="0"/>
              <a:t>Second level 16 </a:t>
            </a:r>
            <a:r>
              <a:rPr lang="en-US" dirty="0" err="1"/>
              <a:t>pt</a:t>
            </a:r>
            <a:endParaRPr lang="en-US" dirty="0"/>
          </a:p>
          <a:p>
            <a:pPr lvl="2"/>
            <a:r>
              <a:rPr lang="en-US" dirty="0"/>
              <a:t>Third level – avoid as too small</a:t>
            </a:r>
          </a:p>
          <a:p>
            <a:pPr lvl="3"/>
            <a:r>
              <a:rPr lang="en-US" dirty="0"/>
              <a:t>Fourth – avoid as too small</a:t>
            </a:r>
          </a:p>
          <a:p>
            <a:pPr lvl="4"/>
            <a:r>
              <a:rPr lang="en-US" dirty="0"/>
              <a:t>Fifth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Column Title 20 </a:t>
            </a:r>
            <a:r>
              <a:rPr lang="en-US" dirty="0" err="1"/>
              <a:t>pt</a:t>
            </a:r>
            <a:r>
              <a:rPr lang="en-US" dirty="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a:t>Three Column with Subtitle and Headings—INFORM</a:t>
            </a:r>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983669589"/>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1988262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a:t>Image Left with Bullets</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4956356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a:t>Image Left with Bullets—INFORM</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116703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a:t>Image Right</a:t>
            </a:r>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2253257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a:t>First level 24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304975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a:t>Image Right with Bullets—INFORM</a:t>
            </a:r>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 as too small</a:t>
            </a:r>
          </a:p>
          <a:p>
            <a:pPr lvl="4"/>
            <a:r>
              <a:rPr lang="en-US" dirty="0"/>
              <a:t>Fifth level – avoid as too small</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9628363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a:t>Half Screen Image Right 36 </a:t>
            </a:r>
            <a:r>
              <a:rPr lang="en-US" dirty="0" err="1"/>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6712680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a:t>Half Screen Image </a:t>
            </a:r>
            <a:br>
              <a:rPr lang="en-US" dirty="0"/>
            </a:br>
            <a:r>
              <a:rPr lang="en-US" dirty="0"/>
              <a:t>Left 36 </a:t>
            </a:r>
            <a:r>
              <a:rPr lang="en-US" dirty="0" err="1"/>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dirty="0"/>
          </a:p>
        </p:txBody>
      </p:sp>
    </p:spTree>
    <p:extLst>
      <p:ext uri="{BB962C8B-B14F-4D97-AF65-F5344CB8AC3E}">
        <p14:creationId xmlns:p14="http://schemas.microsoft.com/office/powerpoint/2010/main" val="41175116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a:t>Click icon to add picture</a:t>
            </a:r>
            <a:endParaRPr lang="en-US" dirty="0"/>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4981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45336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a:t>First level 22 </a:t>
            </a:r>
            <a:r>
              <a:rPr lang="en-US" dirty="0" err="1"/>
              <a:t>pt</a:t>
            </a:r>
            <a:endParaRPr lang="en-US" dirty="0"/>
          </a:p>
          <a:p>
            <a:pPr lvl="1"/>
            <a:r>
              <a:rPr lang="en-US" dirty="0"/>
              <a:t>Second level 22 </a:t>
            </a:r>
            <a:r>
              <a:rPr lang="en-US" dirty="0" err="1"/>
              <a:t>pt</a:t>
            </a:r>
            <a:endParaRPr lang="en-US" dirty="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a:t>Click to edit Master title style</a:t>
            </a:r>
          </a:p>
        </p:txBody>
      </p:sp>
    </p:spTree>
    <p:extLst>
      <p:ext uri="{BB962C8B-B14F-4D97-AF65-F5344CB8AC3E}">
        <p14:creationId xmlns:p14="http://schemas.microsoft.com/office/powerpoint/2010/main" val="14052934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50657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2056747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3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5205927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7879267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7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3530639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7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1459672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4572425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41055335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3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28949736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3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2206965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a:t>Content + Subtitle</a:t>
            </a:r>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a:t>Click to edit Master text styles (22 </a:t>
            </a:r>
            <a:r>
              <a:rPr lang="en-US" dirty="0" err="1"/>
              <a:t>pt</a:t>
            </a:r>
            <a:r>
              <a:rPr lang="en-US" dirty="0"/>
              <a:t>)</a:t>
            </a:r>
          </a:p>
          <a:p>
            <a:pPr lvl="1"/>
            <a:r>
              <a:rPr lang="en-US" dirty="0"/>
              <a:t>Second level (22 pt)</a:t>
            </a:r>
          </a:p>
        </p:txBody>
      </p:sp>
    </p:spTree>
    <p:extLst>
      <p:ext uri="{BB962C8B-B14F-4D97-AF65-F5344CB8AC3E}">
        <p14:creationId xmlns:p14="http://schemas.microsoft.com/office/powerpoint/2010/main" val="20008162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5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30611702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7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15531999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cstate="email">
            <a:alphaModFix amt="7000"/>
            <a:extLst>
              <a:ext uri="{28A0092B-C50C-407E-A947-70E740481C1C}">
                <a14:useLocalDpi xmlns:a14="http://schemas.microsoft.com/office/drawing/2010/main"/>
              </a:ext>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a:t>Title Text</a:t>
            </a:r>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a:t>#</a:t>
            </a:r>
          </a:p>
        </p:txBody>
      </p:sp>
    </p:spTree>
    <p:extLst>
      <p:ext uri="{BB962C8B-B14F-4D97-AF65-F5344CB8AC3E}">
        <p14:creationId xmlns:p14="http://schemas.microsoft.com/office/powerpoint/2010/main" val="8416932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5979778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091869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3620166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0001395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6774771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922634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53083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a:t>Click to edit Master title style</a:t>
            </a:r>
          </a:p>
        </p:txBody>
      </p:sp>
    </p:spTree>
    <p:extLst>
      <p:ext uri="{BB962C8B-B14F-4D97-AF65-F5344CB8AC3E}">
        <p14:creationId xmlns:p14="http://schemas.microsoft.com/office/powerpoint/2010/main" val="42510491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3933725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alphaModFix amt="6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5799114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14889617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Slide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058084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51477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slideLayout" Target="../slideLayouts/slideLayout87.xml"/><Relationship Id="rId50" Type="http://schemas.openxmlformats.org/officeDocument/2006/relationships/slideLayout" Target="../slideLayouts/slideLayout90.xml"/><Relationship Id="rId55"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slideLayout" Target="../slideLayouts/slideLayout86.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41" Type="http://schemas.openxmlformats.org/officeDocument/2006/relationships/slideLayout" Target="../slideLayouts/slideLayout81.xml"/><Relationship Id="rId54" Type="http://schemas.openxmlformats.org/officeDocument/2006/relationships/slideLayout" Target="../slideLayouts/slideLayout9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slideLayout" Target="../slideLayouts/slideLayout85.xml"/><Relationship Id="rId53" Type="http://schemas.openxmlformats.org/officeDocument/2006/relationships/slideLayout" Target="../slideLayouts/slideLayout9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slideLayout" Target="../slideLayouts/slideLayout89.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52" Type="http://schemas.openxmlformats.org/officeDocument/2006/relationships/slideLayout" Target="../slideLayouts/slideLayout92.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slideLayout" Target="../slideLayouts/slideLayout88.xml"/><Relationship Id="rId8" Type="http://schemas.openxmlformats.org/officeDocument/2006/relationships/slideLayout" Target="../slideLayouts/slideLayout48.xml"/><Relationship Id="rId51" Type="http://schemas.openxmlformats.org/officeDocument/2006/relationships/slideLayout" Target="../slideLayouts/slideLayout91.xml"/><Relationship Id="rId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a:t>Title Text</a:t>
            </a:r>
            <a:br>
              <a:rPr lang="en-US" dirty="0"/>
            </a:br>
            <a:r>
              <a:rPr lang="en-US" dirty="0"/>
              <a:t>with up to two lines</a:t>
            </a:r>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1" r:id="rId27"/>
    <p:sldLayoutId id="2147484042" r:id="rId28"/>
    <p:sldLayoutId id="2147484043" r:id="rId29"/>
    <p:sldLayoutId id="2147484045" r:id="rId30"/>
    <p:sldLayoutId id="2147484046" r:id="rId31"/>
  </p:sldLayoutIdLst>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a:t>Title Text</a:t>
            </a:r>
            <a:br>
              <a:rPr lang="en-US" dirty="0"/>
            </a:br>
            <a:r>
              <a:rPr lang="en-US" dirty="0"/>
              <a:t>with up to two lines</a:t>
            </a:r>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a:t>Title Text</a:t>
            </a:r>
            <a:br>
              <a:rPr lang="en-US" dirty="0"/>
            </a:br>
            <a:r>
              <a:rPr lang="en-US" dirty="0"/>
              <a:t>with up to two lines</a:t>
            </a:r>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a:t>First level 28 </a:t>
            </a:r>
            <a:r>
              <a:rPr lang="en-US" dirty="0" err="1"/>
              <a:t>pt</a:t>
            </a:r>
            <a:endParaRPr lang="en-US" dirty="0"/>
          </a:p>
          <a:p>
            <a:pPr lvl="1"/>
            <a:r>
              <a:rPr lang="en-US" dirty="0"/>
              <a:t>Second level 20 </a:t>
            </a:r>
            <a:r>
              <a:rPr lang="en-US" dirty="0" err="1"/>
              <a:t>pt</a:t>
            </a:r>
            <a:endParaRPr lang="en-US" dirty="0"/>
          </a:p>
          <a:p>
            <a:pPr lvl="2"/>
            <a:r>
              <a:rPr lang="en-US" dirty="0"/>
              <a:t>Third level 18 </a:t>
            </a:r>
            <a:r>
              <a:rPr lang="en-US" dirty="0" err="1"/>
              <a:t>pt</a:t>
            </a:r>
            <a:endParaRPr lang="en-US" dirty="0"/>
          </a:p>
          <a:p>
            <a:pPr lvl="3"/>
            <a:r>
              <a:rPr lang="en-US" dirty="0"/>
              <a:t>Fourth level 16 </a:t>
            </a:r>
            <a:r>
              <a:rPr lang="en-US" dirty="0" err="1"/>
              <a:t>pt</a:t>
            </a:r>
            <a:endParaRPr lang="en-US" dirty="0"/>
          </a:p>
          <a:p>
            <a:pPr lvl="4"/>
            <a:r>
              <a:rPr lang="en-US" dirty="0"/>
              <a:t>Fifth level – avoid as too small</a:t>
            </a:r>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372225659"/>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 id="2147484066" r:id="rId18"/>
    <p:sldLayoutId id="2147484067" r:id="rId19"/>
    <p:sldLayoutId id="2147484068" r:id="rId20"/>
    <p:sldLayoutId id="2147484069" r:id="rId21"/>
    <p:sldLayoutId id="2147484070" r:id="rId22"/>
    <p:sldLayoutId id="2147484071" r:id="rId23"/>
    <p:sldLayoutId id="2147484072" r:id="rId24"/>
    <p:sldLayoutId id="2147484073" r:id="rId25"/>
    <p:sldLayoutId id="2147484074" r:id="rId26"/>
    <p:sldLayoutId id="2147484075" r:id="rId27"/>
    <p:sldLayoutId id="2147484076" r:id="rId28"/>
    <p:sldLayoutId id="2147484077" r:id="rId29"/>
    <p:sldLayoutId id="2147484078" r:id="rId30"/>
    <p:sldLayoutId id="2147484079" r:id="rId31"/>
    <p:sldLayoutId id="2147484080" r:id="rId32"/>
    <p:sldLayoutId id="2147484081" r:id="rId33"/>
    <p:sldLayoutId id="2147484082" r:id="rId34"/>
    <p:sldLayoutId id="2147484083" r:id="rId35"/>
    <p:sldLayoutId id="2147484084" r:id="rId36"/>
    <p:sldLayoutId id="2147484085" r:id="rId37"/>
    <p:sldLayoutId id="2147484086" r:id="rId38"/>
    <p:sldLayoutId id="2147484087" r:id="rId39"/>
    <p:sldLayoutId id="2147484088" r:id="rId40"/>
    <p:sldLayoutId id="2147484089" r:id="rId41"/>
    <p:sldLayoutId id="2147484090" r:id="rId42"/>
    <p:sldLayoutId id="2147484091" r:id="rId43"/>
    <p:sldLayoutId id="2147484092" r:id="rId44"/>
    <p:sldLayoutId id="2147484093" r:id="rId45"/>
    <p:sldLayoutId id="2147484094" r:id="rId46"/>
    <p:sldLayoutId id="2147484095" r:id="rId47"/>
    <p:sldLayoutId id="2147484096" r:id="rId48"/>
    <p:sldLayoutId id="2147484097" r:id="rId49"/>
    <p:sldLayoutId id="2147484098" r:id="rId50"/>
    <p:sldLayoutId id="2147484099" r:id="rId51"/>
    <p:sldLayoutId id="2147484100" r:id="rId52"/>
    <p:sldLayoutId id="2147484101" r:id="rId53"/>
    <p:sldLayoutId id="2147484102" r:id="rId54"/>
  </p:sldLayoutIdLst>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p15:clr>
            <a:srgbClr val="F26B43"/>
          </p15:clr>
        </p15:guide>
        <p15:guide id="0" pos="3840">
          <p15:clr>
            <a:srgbClr val="F26B43"/>
          </p15:clr>
        </p15:guide>
        <p15:guide id="9" orient="horz" pos="3893">
          <p15:clr>
            <a:srgbClr val="F26B43"/>
          </p15:clr>
        </p15:guide>
        <p15:guide id="10"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h20195.www2.hpe.com/V2/GetDocument.aspx?docname=4AA6-5508ENW&amp;cc=us&amp;lc=en"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gif"/><Relationship Id="rId26" Type="http://schemas.openxmlformats.org/officeDocument/2006/relationships/image" Target="../media/image54.jpeg"/><Relationship Id="rId39" Type="http://schemas.openxmlformats.org/officeDocument/2006/relationships/image" Target="../media/image67.png"/><Relationship Id="rId21" Type="http://schemas.openxmlformats.org/officeDocument/2006/relationships/image" Target="../media/image49.jp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png"/><Relationship Id="rId50" Type="http://schemas.openxmlformats.org/officeDocument/2006/relationships/image" Target="../media/image78.png"/><Relationship Id="rId55" Type="http://schemas.openxmlformats.org/officeDocument/2006/relationships/image" Target="../media/image83.jpeg"/><Relationship Id="rId63" Type="http://schemas.openxmlformats.org/officeDocument/2006/relationships/image" Target="../media/image91.png"/><Relationship Id="rId68" Type="http://schemas.openxmlformats.org/officeDocument/2006/relationships/image" Target="../media/image96.png"/><Relationship Id="rId7" Type="http://schemas.openxmlformats.org/officeDocument/2006/relationships/image" Target="../media/image35.png"/><Relationship Id="rId2" Type="http://schemas.openxmlformats.org/officeDocument/2006/relationships/notesSlide" Target="../notesSlides/notesSlide17.xml"/><Relationship Id="rId16" Type="http://schemas.openxmlformats.org/officeDocument/2006/relationships/image" Target="../media/image44.jpeg"/><Relationship Id="rId29" Type="http://schemas.openxmlformats.org/officeDocument/2006/relationships/image" Target="../media/image57.jpg"/><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image" Target="../media/image39.gif"/><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jpeg"/><Relationship Id="rId40" Type="http://schemas.openxmlformats.org/officeDocument/2006/relationships/image" Target="../media/image68.jpeg"/><Relationship Id="rId45" Type="http://schemas.openxmlformats.org/officeDocument/2006/relationships/image" Target="../media/image73.jpeg"/><Relationship Id="rId53" Type="http://schemas.openxmlformats.org/officeDocument/2006/relationships/image" Target="../media/image81.jpeg"/><Relationship Id="rId58" Type="http://schemas.openxmlformats.org/officeDocument/2006/relationships/image" Target="../media/image86.png"/><Relationship Id="rId66" Type="http://schemas.openxmlformats.org/officeDocument/2006/relationships/image" Target="../media/image94.jpe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jpe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image" Target="../media/image77.png"/><Relationship Id="rId57" Type="http://schemas.openxmlformats.org/officeDocument/2006/relationships/image" Target="../media/image85.png"/><Relationship Id="rId61" Type="http://schemas.openxmlformats.org/officeDocument/2006/relationships/image" Target="../media/image89.jpe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4" Type="http://schemas.openxmlformats.org/officeDocument/2006/relationships/image" Target="../media/image72.png"/><Relationship Id="rId52" Type="http://schemas.openxmlformats.org/officeDocument/2006/relationships/image" Target="../media/image80.png"/><Relationship Id="rId60" Type="http://schemas.openxmlformats.org/officeDocument/2006/relationships/image" Target="../media/image88.png"/><Relationship Id="rId65" Type="http://schemas.openxmlformats.org/officeDocument/2006/relationships/image" Target="../media/image93.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jpe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43" Type="http://schemas.openxmlformats.org/officeDocument/2006/relationships/image" Target="../media/image71.jpeg"/><Relationship Id="rId48" Type="http://schemas.openxmlformats.org/officeDocument/2006/relationships/image" Target="../media/image76.jpeg"/><Relationship Id="rId56" Type="http://schemas.openxmlformats.org/officeDocument/2006/relationships/image" Target="../media/image84.jpeg"/><Relationship Id="rId64" Type="http://schemas.openxmlformats.org/officeDocument/2006/relationships/image" Target="../media/image92.png"/><Relationship Id="rId69" Type="http://schemas.openxmlformats.org/officeDocument/2006/relationships/image" Target="../media/image97.png"/><Relationship Id="rId8" Type="http://schemas.openxmlformats.org/officeDocument/2006/relationships/image" Target="../media/image36.png"/><Relationship Id="rId51" Type="http://schemas.openxmlformats.org/officeDocument/2006/relationships/image" Target="../media/image79.png"/><Relationship Id="rId3"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5.jpeg"/><Relationship Id="rId25" Type="http://schemas.openxmlformats.org/officeDocument/2006/relationships/image" Target="../media/image53.png"/><Relationship Id="rId33" Type="http://schemas.openxmlformats.org/officeDocument/2006/relationships/image" Target="../media/image61.jpeg"/><Relationship Id="rId38" Type="http://schemas.openxmlformats.org/officeDocument/2006/relationships/image" Target="../media/image66.png"/><Relationship Id="rId46" Type="http://schemas.openxmlformats.org/officeDocument/2006/relationships/image" Target="../media/image74.png"/><Relationship Id="rId59" Type="http://schemas.openxmlformats.org/officeDocument/2006/relationships/image" Target="../media/image87.jpeg"/><Relationship Id="rId67" Type="http://schemas.openxmlformats.org/officeDocument/2006/relationships/image" Target="../media/image95.png"/><Relationship Id="rId20" Type="http://schemas.openxmlformats.org/officeDocument/2006/relationships/image" Target="../media/image48.png"/><Relationship Id="rId41" Type="http://schemas.openxmlformats.org/officeDocument/2006/relationships/image" Target="../media/image69.png"/><Relationship Id="rId54" Type="http://schemas.openxmlformats.org/officeDocument/2006/relationships/image" Target="../media/image82.png"/><Relationship Id="rId62" Type="http://schemas.openxmlformats.org/officeDocument/2006/relationships/image" Target="../media/image90.jpeg"/><Relationship Id="rId70"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8.xml"/><Relationship Id="rId4" Type="http://schemas.openxmlformats.org/officeDocument/2006/relationships/image" Target="../media/image106.png"/></Relationships>
</file>

<file path=ppt/slides/_rels/slide27.xml.rels><?xml version="1.0" encoding="UTF-8" standalone="yes"?>
<Relationships xmlns="http://schemas.openxmlformats.org/package/2006/relationships"><Relationship Id="rId3" Type="http://schemas.openxmlformats.org/officeDocument/2006/relationships/hyperlink" Target="http://www.microfocus.com/itsm" TargetMode="External"/><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hpe.sabacloud.com/Saba/Web_spf/HPE/common/learningeventdetail/curra000000000100574"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hpe.sabacloud.com/Saba/Web_spf/HPE/common/learningeventdetail/curra00000000010139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emf"/><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h20195.www2.hp.com/V2/GetDocument.aspx?docname=4AA5-8967ENW&amp;cc=us&amp;lc=en" TargetMode="External"/><Relationship Id="rId5" Type="http://schemas.openxmlformats.org/officeDocument/2006/relationships/image" Target="../media/image15.png"/><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grpSp>
        <p:nvGrpSpPr>
          <p:cNvPr id="37" name="Group 36">
            <a:extLst>
              <a:ext uri="{FF2B5EF4-FFF2-40B4-BE49-F238E27FC236}">
                <a16:creationId xmlns:a16="http://schemas.microsoft.com/office/drawing/2014/main" id="{E811C88C-6FD4-4438-8976-CBFC5CAE2721}"/>
              </a:ext>
            </a:extLst>
          </p:cNvPr>
          <p:cNvGrpSpPr/>
          <p:nvPr/>
        </p:nvGrpSpPr>
        <p:grpSpPr>
          <a:xfrm>
            <a:off x="4907980" y="5470692"/>
            <a:ext cx="6603026" cy="1333500"/>
            <a:chOff x="6816628" y="5641624"/>
            <a:chExt cx="5138059" cy="951364"/>
          </a:xfrm>
          <a:solidFill>
            <a:srgbClr val="29CEFE">
              <a:alpha val="69804"/>
            </a:srgbClr>
          </a:solidFill>
        </p:grpSpPr>
        <p:sp>
          <p:nvSpPr>
            <p:cNvPr id="38" name="Rectangle 37">
              <a:extLst>
                <a:ext uri="{FF2B5EF4-FFF2-40B4-BE49-F238E27FC236}">
                  <a16:creationId xmlns:a16="http://schemas.microsoft.com/office/drawing/2014/main" id="{3470BD45-42E8-4D5A-9601-8E9122E2E731}"/>
                </a:ext>
              </a:extLst>
            </p:cNvPr>
            <p:cNvSpPr/>
            <p:nvPr/>
          </p:nvSpPr>
          <p:spPr bwMode="ltGray">
            <a:xfrm>
              <a:off x="6816628" y="5641624"/>
              <a:ext cx="5138059" cy="951364"/>
            </a:xfrm>
            <a:prstGeom prst="rect">
              <a:avLst/>
            </a:prstGeom>
            <a:solidFill>
              <a:srgbClr val="0C90EB">
                <a:alpha val="7490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a:lnSpc>
                  <a:spcPct val="90000"/>
                </a:lnSpc>
              </a:pPr>
              <a:r>
                <a:rPr lang="en-US" sz="2200" dirty="0">
                  <a:solidFill>
                    <a:srgbClr val="FFFFFF"/>
                  </a:solidFill>
                  <a:latin typeface="Calibri" panose="020F0502020204030204" pitchFamily="34" charset="0"/>
                  <a:cs typeface="Calibri" panose="020F0502020204030204" pitchFamily="34" charset="0"/>
                </a:rPr>
                <a:t>You can:</a:t>
              </a:r>
            </a:p>
            <a:p>
              <a:pPr marL="457200">
                <a:lnSpc>
                  <a:spcPct val="90000"/>
                </a:lnSpc>
              </a:pPr>
              <a:r>
                <a:rPr lang="en-US" sz="2200" dirty="0">
                  <a:solidFill>
                    <a:srgbClr val="FFFFFF"/>
                  </a:solidFill>
                  <a:latin typeface="Calibri" panose="020F0502020204030204" pitchFamily="34" charset="0"/>
                  <a:cs typeface="Calibri" panose="020F0502020204030204" pitchFamily="34" charset="0"/>
                </a:rPr>
                <a:t>Download the presentation. </a:t>
              </a:r>
            </a:p>
            <a:p>
              <a:pPr marL="457200">
                <a:lnSpc>
                  <a:spcPct val="90000"/>
                </a:lnSpc>
              </a:pPr>
              <a:r>
                <a:rPr lang="en-US" sz="2200" dirty="0">
                  <a:solidFill>
                    <a:srgbClr val="FFFFFF"/>
                  </a:solidFill>
                  <a:latin typeface="Calibri" panose="020F0502020204030204" pitchFamily="34" charset="0"/>
                  <a:cs typeface="Calibri" panose="020F0502020204030204" pitchFamily="34" charset="0"/>
                </a:rPr>
                <a:t>Download PowerPoint slides &amp; speaker notes.</a:t>
              </a:r>
            </a:p>
          </p:txBody>
        </p:sp>
        <p:pic>
          <p:nvPicPr>
            <p:cNvPr id="39" name="Picture 38">
              <a:extLst>
                <a:ext uri="{FF2B5EF4-FFF2-40B4-BE49-F238E27FC236}">
                  <a16:creationId xmlns:a16="http://schemas.microsoft.com/office/drawing/2014/main" id="{4EA29466-D05A-4A73-93D4-567500ABB906}"/>
                </a:ext>
              </a:extLst>
            </p:cNvPr>
            <p:cNvPicPr>
              <a:picLocks noChangeAspect="1"/>
            </p:cNvPicPr>
            <p:nvPr/>
          </p:nvPicPr>
          <p:blipFill>
            <a:blip r:embed="rId4"/>
            <a:stretch>
              <a:fillRect/>
            </a:stretch>
          </p:blipFill>
          <p:spPr>
            <a:xfrm>
              <a:off x="9943015" y="6020995"/>
              <a:ext cx="172274" cy="188183"/>
            </a:xfrm>
            <a:prstGeom prst="rect">
              <a:avLst/>
            </a:prstGeom>
            <a:grpFill/>
            <a:ln>
              <a:solidFill>
                <a:srgbClr val="B2B2B2"/>
              </a:solidFill>
            </a:ln>
          </p:spPr>
        </p:pic>
      </p:grpSp>
      <p:sp>
        <p:nvSpPr>
          <p:cNvPr id="2" name="Title 1"/>
          <p:cNvSpPr>
            <a:spLocks noGrp="1"/>
          </p:cNvSpPr>
          <p:nvPr>
            <p:ph type="ctrTitle"/>
          </p:nvPr>
        </p:nvSpPr>
        <p:spPr>
          <a:xfrm>
            <a:off x="930880" y="3459892"/>
            <a:ext cx="8735635" cy="1295895"/>
          </a:xfrm>
        </p:spPr>
        <p:txBody>
          <a:bodyPr>
            <a:normAutofit fontScale="90000"/>
          </a:bodyPr>
          <a:lstStyle/>
          <a:p>
            <a:r>
              <a:rPr lang="en-US" dirty="0"/>
              <a:t>Service Management Automation (SMA) Suite</a:t>
            </a:r>
            <a:br>
              <a:rPr lang="en-US" dirty="0"/>
            </a:br>
            <a:r>
              <a:rPr lang="en-US" sz="4000" dirty="0"/>
              <a:t>Technical Overview Training, Level 300</a:t>
            </a:r>
          </a:p>
        </p:txBody>
      </p:sp>
      <p:sp>
        <p:nvSpPr>
          <p:cNvPr id="3" name="Text Placeholder 2"/>
          <p:cNvSpPr>
            <a:spLocks noGrp="1"/>
          </p:cNvSpPr>
          <p:nvPr>
            <p:ph type="body" sz="quarter" idx="11"/>
          </p:nvPr>
        </p:nvSpPr>
        <p:spPr>
          <a:xfrm>
            <a:off x="930881" y="6196332"/>
            <a:ext cx="3588366" cy="433067"/>
          </a:xfrm>
        </p:spPr>
        <p:txBody>
          <a:bodyPr/>
          <a:lstStyle/>
          <a:p>
            <a:r>
              <a:rPr lang="en-US" dirty="0"/>
              <a:t>March 2019</a:t>
            </a:r>
          </a:p>
        </p:txBody>
      </p:sp>
      <p:sp>
        <p:nvSpPr>
          <p:cNvPr id="4" name="Text Placeholder 3"/>
          <p:cNvSpPr>
            <a:spLocks noGrp="1"/>
          </p:cNvSpPr>
          <p:nvPr>
            <p:ph type="body" sz="quarter" idx="12"/>
          </p:nvPr>
        </p:nvSpPr>
        <p:spPr>
          <a:xfrm>
            <a:off x="932556" y="5183377"/>
            <a:ext cx="4270249" cy="769992"/>
          </a:xfrm>
        </p:spPr>
        <p:txBody>
          <a:bodyPr/>
          <a:lstStyle/>
          <a:p>
            <a:r>
              <a:rPr lang="en-US" dirty="0"/>
              <a:t>Carol Hibbard</a:t>
            </a:r>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4230562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74100" y="1736725"/>
            <a:ext cx="8471840" cy="4716000"/>
          </a:xfrm>
          <a:prstGeom prst="rect">
            <a:avLst/>
          </a:prstGeom>
          <a:blipFill dpi="0" rotWithShape="1">
            <a:blip r:embed="rId3" cstate="email">
              <a:extLst>
                <a:ext uri="{28A0092B-C50C-407E-A947-70E740481C1C}">
                  <a14:useLocalDpi xmlns:a14="http://schemas.microsoft.com/office/drawing/2010/main"/>
                </a:ext>
              </a:extLst>
            </a:blip>
            <a:srcRect/>
            <a:stretch>
              <a:fillRect t="-382" b="1144"/>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a:t>Machine Learning and Analytics Based Service Desk</a:t>
            </a:r>
            <a:endParaRPr lang="en-GB" dirty="0"/>
          </a:p>
        </p:txBody>
      </p:sp>
      <p:sp>
        <p:nvSpPr>
          <p:cNvPr id="5" name="Slide Number Placeholder 4"/>
          <p:cNvSpPr>
            <a:spLocks noGrp="1"/>
          </p:cNvSpPr>
          <p:nvPr>
            <p:ph type="sldNum" sz="quarter" idx="4"/>
          </p:nvPr>
        </p:nvSpPr>
        <p:spPr/>
        <p:txBody>
          <a:bodyPr/>
          <a:lstStyle/>
          <a:p>
            <a:fld id="{B016F8AB-BCEA-4347-8BA6-BE776009BC89}" type="slidenum">
              <a:rPr lang="en-GB" smtClean="0"/>
              <a:pPr/>
              <a:t>10</a:t>
            </a:fld>
            <a:endParaRPr lang="en-GB" dirty="0"/>
          </a:p>
        </p:txBody>
      </p:sp>
      <p:sp>
        <p:nvSpPr>
          <p:cNvPr id="7" name="Text Placeholder 6"/>
          <p:cNvSpPr>
            <a:spLocks noGrp="1"/>
          </p:cNvSpPr>
          <p:nvPr>
            <p:ph type="body" sz="quarter" idx="13"/>
          </p:nvPr>
        </p:nvSpPr>
        <p:spPr/>
        <p:txBody>
          <a:bodyPr/>
          <a:lstStyle/>
          <a:p>
            <a:r>
              <a:rPr lang="en-US" dirty="0"/>
              <a:t>Hot topic analytics</a:t>
            </a:r>
            <a:endParaRPr lang="en-GB" dirty="0"/>
          </a:p>
        </p:txBody>
      </p:sp>
      <p:sp>
        <p:nvSpPr>
          <p:cNvPr id="17" name="Rectangle 16"/>
          <p:cNvSpPr/>
          <p:nvPr/>
        </p:nvSpPr>
        <p:spPr>
          <a:xfrm>
            <a:off x="613996" y="4889965"/>
            <a:ext cx="1378900" cy="387798"/>
          </a:xfrm>
          <a:prstGeom prst="rect">
            <a:avLst/>
          </a:prstGeom>
          <a:noFill/>
        </p:spPr>
        <p:txBody>
          <a:bodyPr wrap="square" lIns="0" tIns="0" rIns="0" bIns="0" rtlCol="0">
            <a:spAutoFit/>
          </a:bodyPr>
          <a:lstStyle/>
          <a:p>
            <a:pPr>
              <a:lnSpc>
                <a:spcPct val="90000"/>
              </a:lnSpc>
            </a:pPr>
            <a:r>
              <a:rPr lang="en-US" sz="1400" dirty="0"/>
              <a:t>Displays hot topics and record counts</a:t>
            </a:r>
          </a:p>
        </p:txBody>
      </p:sp>
      <p:sp>
        <p:nvSpPr>
          <p:cNvPr id="22" name="Rectangle 21"/>
          <p:cNvSpPr/>
          <p:nvPr/>
        </p:nvSpPr>
        <p:spPr>
          <a:xfrm>
            <a:off x="10427890" y="3035542"/>
            <a:ext cx="1454136" cy="1061829"/>
          </a:xfrm>
          <a:prstGeom prst="rect">
            <a:avLst/>
          </a:prstGeom>
          <a:noFill/>
        </p:spPr>
        <p:txBody>
          <a:bodyPr wrap="square" lIns="0" tIns="91440" rIns="0" bIns="0" rtlCol="0">
            <a:spAutoFit/>
          </a:bodyPr>
          <a:lstStyle/>
          <a:p>
            <a:pPr>
              <a:lnSpc>
                <a:spcPct val="90000"/>
              </a:lnSpc>
            </a:pPr>
            <a:r>
              <a:rPr lang="en-US" sz="1400" dirty="0"/>
              <a:t>Create</a:t>
            </a:r>
          </a:p>
          <a:p>
            <a:pPr marL="176213" indent="-176213">
              <a:lnSpc>
                <a:spcPct val="90000"/>
              </a:lnSpc>
              <a:buFont typeface="Arial" panose="020B0604020202020204" pitchFamily="34" charset="0"/>
              <a:buChar char="•"/>
            </a:pPr>
            <a:r>
              <a:rPr lang="en-US" sz="1400" dirty="0"/>
              <a:t>knowledge articles</a:t>
            </a:r>
          </a:p>
          <a:p>
            <a:pPr marL="176213" indent="-176213">
              <a:lnSpc>
                <a:spcPct val="90000"/>
              </a:lnSpc>
              <a:buFont typeface="Arial" panose="020B0604020202020204" pitchFamily="34" charset="0"/>
              <a:buChar char="•"/>
            </a:pPr>
            <a:r>
              <a:rPr lang="en-US" sz="1400" dirty="0"/>
              <a:t>catalog offerings</a:t>
            </a:r>
          </a:p>
          <a:p>
            <a:pPr marL="176213" indent="-176213">
              <a:lnSpc>
                <a:spcPct val="90000"/>
              </a:lnSpc>
              <a:buFont typeface="Arial" panose="020B0604020202020204" pitchFamily="34" charset="0"/>
              <a:buChar char="•"/>
            </a:pPr>
            <a:r>
              <a:rPr lang="en-US" sz="1400" dirty="0"/>
              <a:t>problem records</a:t>
            </a:r>
          </a:p>
        </p:txBody>
      </p:sp>
      <p:sp>
        <p:nvSpPr>
          <p:cNvPr id="24" name="Rectangle 23"/>
          <p:cNvSpPr/>
          <p:nvPr/>
        </p:nvSpPr>
        <p:spPr>
          <a:xfrm>
            <a:off x="613996" y="2255647"/>
            <a:ext cx="1276709" cy="572464"/>
          </a:xfrm>
          <a:prstGeom prst="rect">
            <a:avLst/>
          </a:prstGeom>
          <a:noFill/>
        </p:spPr>
        <p:txBody>
          <a:bodyPr wrap="square" lIns="0" tIns="91440" rIns="0" bIns="91440" rtlCol="0">
            <a:spAutoFit/>
          </a:bodyPr>
          <a:lstStyle/>
          <a:p>
            <a:pPr>
              <a:lnSpc>
                <a:spcPct val="90000"/>
              </a:lnSpc>
            </a:pPr>
            <a:r>
              <a:rPr lang="en-US" sz="1400" dirty="0"/>
              <a:t>Search for</a:t>
            </a:r>
            <a:br>
              <a:rPr lang="en-US" sz="1400" dirty="0"/>
            </a:br>
            <a:r>
              <a:rPr lang="en-US" sz="1400" dirty="0"/>
              <a:t>hot topics</a:t>
            </a:r>
          </a:p>
        </p:txBody>
      </p:sp>
      <p:sp>
        <p:nvSpPr>
          <p:cNvPr id="27" name="Rectangle 26"/>
          <p:cNvSpPr/>
          <p:nvPr/>
        </p:nvSpPr>
        <p:spPr>
          <a:xfrm>
            <a:off x="613996" y="3630337"/>
            <a:ext cx="1124430" cy="581698"/>
          </a:xfrm>
          <a:prstGeom prst="rect">
            <a:avLst/>
          </a:prstGeom>
          <a:noFill/>
        </p:spPr>
        <p:txBody>
          <a:bodyPr wrap="square" lIns="0" tIns="0" rIns="0" bIns="0" rtlCol="0">
            <a:spAutoFit/>
          </a:bodyPr>
          <a:lstStyle/>
          <a:p>
            <a:pPr>
              <a:lnSpc>
                <a:spcPct val="90000"/>
              </a:lnSpc>
            </a:pPr>
            <a:r>
              <a:rPr lang="en-US" sz="1400" dirty="0"/>
              <a:t>Shows analysis of important interest areas</a:t>
            </a:r>
          </a:p>
        </p:txBody>
      </p:sp>
      <p:sp>
        <p:nvSpPr>
          <p:cNvPr id="29" name="Rectangle 28"/>
          <p:cNvSpPr/>
          <p:nvPr/>
        </p:nvSpPr>
        <p:spPr>
          <a:xfrm>
            <a:off x="10531483" y="2358845"/>
            <a:ext cx="1178737" cy="480131"/>
          </a:xfrm>
          <a:prstGeom prst="rect">
            <a:avLst/>
          </a:prstGeom>
          <a:noFill/>
        </p:spPr>
        <p:txBody>
          <a:bodyPr wrap="square" lIns="0" tIns="0" rIns="0" bIns="91440" rtlCol="0">
            <a:spAutoFit/>
          </a:bodyPr>
          <a:lstStyle/>
          <a:p>
            <a:pPr>
              <a:lnSpc>
                <a:spcPct val="90000"/>
              </a:lnSpc>
            </a:pPr>
            <a:r>
              <a:rPr lang="en-US" sz="1400" dirty="0"/>
              <a:t>Configure stop</a:t>
            </a:r>
            <a:br>
              <a:rPr lang="en-US" sz="1400" dirty="0"/>
            </a:br>
            <a:r>
              <a:rPr lang="en-US" sz="1400" dirty="0"/>
              <a:t>word lists</a:t>
            </a:r>
          </a:p>
        </p:txBody>
      </p:sp>
      <p:cxnSp>
        <p:nvCxnSpPr>
          <p:cNvPr id="32" name="Straight Arrow Connector 31"/>
          <p:cNvCxnSpPr/>
          <p:nvPr/>
        </p:nvCxnSpPr>
        <p:spPr>
          <a:xfrm>
            <a:off x="8356076" y="3056096"/>
            <a:ext cx="3266572"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97391" y="3547887"/>
            <a:ext cx="153620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97391" y="2759877"/>
            <a:ext cx="1353118"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7391" y="5331396"/>
            <a:ext cx="175251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274499" y="2755862"/>
            <a:ext cx="1348149"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4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and Analytics Based Service Desk</a:t>
            </a:r>
          </a:p>
        </p:txBody>
      </p:sp>
      <p:sp>
        <p:nvSpPr>
          <p:cNvPr id="3" name="Slide Number Placeholder 2"/>
          <p:cNvSpPr>
            <a:spLocks noGrp="1"/>
          </p:cNvSpPr>
          <p:nvPr>
            <p:ph type="sldNum" sz="quarter" idx="4"/>
          </p:nvPr>
        </p:nvSpPr>
        <p:spPr/>
        <p:txBody>
          <a:bodyPr/>
          <a:lstStyle/>
          <a:p>
            <a:fld id="{0FB999A9-77CE-4AD1-9911-24A29F08BC34}" type="slidenum">
              <a:rPr lang="en-US" smtClean="0"/>
              <a:pPr/>
              <a:t>11</a:t>
            </a:fld>
            <a:endParaRPr lang="en-US" dirty="0"/>
          </a:p>
        </p:txBody>
      </p:sp>
      <p:sp>
        <p:nvSpPr>
          <p:cNvPr id="4" name="Text Placeholder 3"/>
          <p:cNvSpPr>
            <a:spLocks noGrp="1"/>
          </p:cNvSpPr>
          <p:nvPr>
            <p:ph type="body" sz="quarter" idx="13"/>
          </p:nvPr>
        </p:nvSpPr>
        <p:spPr/>
        <p:txBody>
          <a:bodyPr/>
          <a:lstStyle/>
          <a:p>
            <a:r>
              <a:rPr lang="en-US" dirty="0"/>
              <a:t>Change analytics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9986" y="1345242"/>
            <a:ext cx="7905361" cy="5119811"/>
          </a:xfrm>
          <a:prstGeom prst="rect">
            <a:avLst/>
          </a:prstGeom>
          <a:ln>
            <a:solidFill>
              <a:srgbClr val="002060"/>
            </a:solidFill>
          </a:ln>
        </p:spPr>
      </p:pic>
      <p:sp>
        <p:nvSpPr>
          <p:cNvPr id="6" name="Rectangle 5"/>
          <p:cNvSpPr/>
          <p:nvPr/>
        </p:nvSpPr>
        <p:spPr>
          <a:xfrm>
            <a:off x="231632" y="1707672"/>
            <a:ext cx="1366344" cy="969496"/>
          </a:xfrm>
          <a:prstGeom prst="rect">
            <a:avLst/>
          </a:prstGeom>
          <a:noFill/>
        </p:spPr>
        <p:txBody>
          <a:bodyPr wrap="square" lIns="0" tIns="0" rIns="0" bIns="0" rtlCol="0">
            <a:spAutoFit/>
          </a:bodyPr>
          <a:lstStyle/>
          <a:p>
            <a:pPr>
              <a:lnSpc>
                <a:spcPct val="90000"/>
              </a:lnSpc>
            </a:pPr>
            <a:r>
              <a:rPr lang="en-US" sz="1400" dirty="0"/>
              <a:t>Predictive analytics change owners to make process improvements</a:t>
            </a:r>
          </a:p>
        </p:txBody>
      </p:sp>
      <p:sp>
        <p:nvSpPr>
          <p:cNvPr id="8" name="Rectangle 7"/>
          <p:cNvSpPr/>
          <p:nvPr/>
        </p:nvSpPr>
        <p:spPr>
          <a:xfrm>
            <a:off x="10304206" y="1854909"/>
            <a:ext cx="1502907" cy="2132892"/>
          </a:xfrm>
          <a:prstGeom prst="rect">
            <a:avLst/>
          </a:prstGeom>
          <a:noFill/>
        </p:spPr>
        <p:txBody>
          <a:bodyPr wrap="square" lIns="0" tIns="0" rIns="0" bIns="0" rtlCol="0">
            <a:spAutoFit/>
          </a:bodyPr>
          <a:lstStyle/>
          <a:p>
            <a:pPr>
              <a:lnSpc>
                <a:spcPct val="90000"/>
              </a:lnSpc>
            </a:pPr>
            <a:r>
              <a:rPr lang="en-US" sz="1400" dirty="0"/>
              <a:t>Analytics identify areas that can benefit from standard modeling and automation as means to reduce risk, increase success rates, and reduce implementation times</a:t>
            </a:r>
          </a:p>
        </p:txBody>
      </p:sp>
      <p:cxnSp>
        <p:nvCxnSpPr>
          <p:cNvPr id="10" name="Straight Arrow Connector 9"/>
          <p:cNvCxnSpPr/>
          <p:nvPr/>
        </p:nvCxnSpPr>
        <p:spPr>
          <a:xfrm>
            <a:off x="231632" y="1608472"/>
            <a:ext cx="1984902"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464183" y="1736725"/>
            <a:ext cx="2137882"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62929" y="5076939"/>
            <a:ext cx="643427" cy="193899"/>
          </a:xfrm>
          <a:prstGeom prst="rect">
            <a:avLst/>
          </a:prstGeom>
          <a:noFill/>
        </p:spPr>
        <p:txBody>
          <a:bodyPr wrap="square" lIns="0" tIns="0" rIns="0" bIns="0" rtlCol="0">
            <a:spAutoFit/>
          </a:bodyPr>
          <a:lstStyle/>
          <a:p>
            <a:pPr>
              <a:lnSpc>
                <a:spcPct val="90000"/>
              </a:lnSpc>
            </a:pPr>
            <a:r>
              <a:rPr lang="en-US" sz="1400" dirty="0"/>
              <a:t>Insights</a:t>
            </a:r>
          </a:p>
        </p:txBody>
      </p:sp>
      <p:cxnSp>
        <p:nvCxnSpPr>
          <p:cNvPr id="13" name="Straight Arrow Connector 12"/>
          <p:cNvCxnSpPr/>
          <p:nvPr/>
        </p:nvCxnSpPr>
        <p:spPr>
          <a:xfrm>
            <a:off x="231632" y="5881105"/>
            <a:ext cx="2134063"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744128" y="5034996"/>
            <a:ext cx="2203505"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31632" y="5475536"/>
            <a:ext cx="1366344" cy="387798"/>
          </a:xfrm>
          <a:prstGeom prst="rect">
            <a:avLst/>
          </a:prstGeom>
          <a:noFill/>
        </p:spPr>
        <p:txBody>
          <a:bodyPr wrap="square" lIns="0" tIns="0" rIns="0" bIns="0" rtlCol="0">
            <a:spAutoFit/>
          </a:bodyPr>
          <a:lstStyle/>
          <a:p>
            <a:pPr>
              <a:lnSpc>
                <a:spcPct val="90000"/>
              </a:lnSpc>
            </a:pPr>
            <a:r>
              <a:rPr lang="en-US" sz="1400" dirty="0"/>
              <a:t>Recommended improvements</a:t>
            </a:r>
          </a:p>
        </p:txBody>
      </p:sp>
    </p:spTree>
    <p:extLst>
      <p:ext uri="{BB962C8B-B14F-4D97-AF65-F5344CB8AC3E}">
        <p14:creationId xmlns:p14="http://schemas.microsoft.com/office/powerpoint/2010/main" val="510989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BD17757-3130-4AA5-8122-D8A876F6D701}"/>
              </a:ext>
            </a:extLst>
          </p:cNvPr>
          <p:cNvPicPr/>
          <p:nvPr/>
        </p:nvPicPr>
        <p:blipFill>
          <a:blip r:embed="rId3" cstate="email">
            <a:extLst>
              <a:ext uri="{28A0092B-C50C-407E-A947-70E740481C1C}">
                <a14:useLocalDpi xmlns:a14="http://schemas.microsoft.com/office/drawing/2010/main"/>
              </a:ext>
            </a:extLst>
          </a:blip>
          <a:stretch>
            <a:fillRect/>
          </a:stretch>
        </p:blipFill>
        <p:spPr>
          <a:xfrm>
            <a:off x="1893089" y="1888771"/>
            <a:ext cx="8039311" cy="4739668"/>
          </a:xfrm>
          <a:prstGeom prst="rect">
            <a:avLst/>
          </a:prstGeom>
          <a:ln>
            <a:solidFill>
              <a:srgbClr val="000000"/>
            </a:solidFill>
          </a:ln>
        </p:spPr>
      </p:pic>
      <p:sp>
        <p:nvSpPr>
          <p:cNvPr id="6" name="Title 5"/>
          <p:cNvSpPr>
            <a:spLocks noGrp="1"/>
          </p:cNvSpPr>
          <p:nvPr>
            <p:ph type="title"/>
          </p:nvPr>
        </p:nvSpPr>
        <p:spPr/>
        <p:txBody>
          <a:bodyPr/>
          <a:lstStyle/>
          <a:p>
            <a:r>
              <a:rPr lang="en-US" dirty="0"/>
              <a:t>Easy to Use Self-service</a:t>
            </a:r>
            <a:endParaRPr lang="en-GB" dirty="0"/>
          </a:p>
        </p:txBody>
      </p:sp>
      <p:sp>
        <p:nvSpPr>
          <p:cNvPr id="5" name="Slide Number Placeholder 4"/>
          <p:cNvSpPr>
            <a:spLocks noGrp="1"/>
          </p:cNvSpPr>
          <p:nvPr>
            <p:ph type="sldNum" sz="quarter" idx="4"/>
          </p:nvPr>
        </p:nvSpPr>
        <p:spPr>
          <a:xfrm>
            <a:off x="231632" y="6165630"/>
            <a:ext cx="365760" cy="365125"/>
          </a:xfrm>
        </p:spPr>
        <p:txBody>
          <a:bodyPr/>
          <a:lstStyle/>
          <a:p>
            <a:fld id="{B016F8AB-BCEA-4347-8BA6-BE776009BC89}" type="slidenum">
              <a:rPr lang="en-GB" smtClean="0">
                <a:solidFill>
                  <a:prstClr val="white">
                    <a:lumMod val="75000"/>
                  </a:prstClr>
                </a:solidFill>
              </a:rPr>
              <a:pPr/>
              <a:t>12</a:t>
            </a:fld>
            <a:endParaRPr lang="en-GB" dirty="0">
              <a:solidFill>
                <a:prstClr val="white">
                  <a:lumMod val="75000"/>
                </a:prstClr>
              </a:solidFill>
            </a:endParaRPr>
          </a:p>
        </p:txBody>
      </p:sp>
      <p:sp>
        <p:nvSpPr>
          <p:cNvPr id="7" name="Text Placeholder 6"/>
          <p:cNvSpPr>
            <a:spLocks noGrp="1"/>
          </p:cNvSpPr>
          <p:nvPr>
            <p:ph type="body" sz="quarter" idx="13"/>
          </p:nvPr>
        </p:nvSpPr>
        <p:spPr/>
        <p:txBody>
          <a:bodyPr/>
          <a:lstStyle/>
          <a:p>
            <a:r>
              <a:rPr lang="en-US" dirty="0"/>
              <a:t>Service portal and mobile application</a:t>
            </a:r>
            <a:endParaRPr lang="en-GB" dirty="0"/>
          </a:p>
        </p:txBody>
      </p:sp>
      <p:sp>
        <p:nvSpPr>
          <p:cNvPr id="20" name="Rectangle 19"/>
          <p:cNvSpPr/>
          <p:nvPr/>
        </p:nvSpPr>
        <p:spPr>
          <a:xfrm>
            <a:off x="291278" y="4836139"/>
            <a:ext cx="973206" cy="535531"/>
          </a:xfrm>
          <a:prstGeom prst="rect">
            <a:avLst/>
          </a:prstGeom>
        </p:spPr>
        <p:txBody>
          <a:bodyPr wrap="square">
            <a:spAutoFit/>
          </a:bodyPr>
          <a:lstStyle/>
          <a:p>
            <a:pPr hangingPunct="1">
              <a:lnSpc>
                <a:spcPct val="90000"/>
              </a:lnSpc>
            </a:pPr>
            <a:r>
              <a:rPr lang="en-US" sz="1600" kern="1200" dirty="0">
                <a:ea typeface="+mn-ea"/>
                <a:cs typeface="Calibri Light" panose="020F0302020204030204" pitchFamily="34" charset="0"/>
              </a:rPr>
              <a:t>Catalog offerings</a:t>
            </a:r>
          </a:p>
        </p:txBody>
      </p:sp>
      <p:sp>
        <p:nvSpPr>
          <p:cNvPr id="24" name="Rectangle 23"/>
          <p:cNvSpPr/>
          <p:nvPr/>
        </p:nvSpPr>
        <p:spPr>
          <a:xfrm>
            <a:off x="7735638" y="1110993"/>
            <a:ext cx="1243802" cy="313932"/>
          </a:xfrm>
          <a:prstGeom prst="rect">
            <a:avLst/>
          </a:prstGeom>
        </p:spPr>
        <p:txBody>
          <a:bodyPr wrap="none">
            <a:spAutoFit/>
          </a:bodyPr>
          <a:lstStyle/>
          <a:p>
            <a:pPr hangingPunct="1">
              <a:lnSpc>
                <a:spcPct val="90000"/>
              </a:lnSpc>
            </a:pPr>
            <a:r>
              <a:rPr lang="en-US" sz="1600" kern="1200" dirty="0">
                <a:ea typeface="+mn-ea"/>
                <a:cs typeface="Calibri Light" panose="020F0302020204030204" pitchFamily="34" charset="0"/>
              </a:rPr>
              <a:t>Notifications</a:t>
            </a:r>
          </a:p>
        </p:txBody>
      </p:sp>
      <p:sp>
        <p:nvSpPr>
          <p:cNvPr id="26" name="Rectangle 25"/>
          <p:cNvSpPr/>
          <p:nvPr/>
        </p:nvSpPr>
        <p:spPr>
          <a:xfrm>
            <a:off x="7270184" y="1435981"/>
            <a:ext cx="1458183" cy="313932"/>
          </a:xfrm>
          <a:prstGeom prst="rect">
            <a:avLst/>
          </a:prstGeom>
        </p:spPr>
        <p:txBody>
          <a:bodyPr wrap="square">
            <a:spAutoFit/>
          </a:bodyPr>
          <a:lstStyle/>
          <a:p>
            <a:pPr hangingPunct="1">
              <a:lnSpc>
                <a:spcPct val="90000"/>
              </a:lnSpc>
            </a:pPr>
            <a:r>
              <a:rPr lang="en-US" sz="1600" kern="1200" dirty="0">
                <a:ea typeface="+mn-ea"/>
                <a:cs typeface="Calibri Light" panose="020F0302020204030204" pitchFamily="34" charset="0"/>
              </a:rPr>
              <a:t>Shopping cart</a:t>
            </a:r>
          </a:p>
        </p:txBody>
      </p:sp>
      <p:cxnSp>
        <p:nvCxnSpPr>
          <p:cNvPr id="18" name="Straight Connector 17"/>
          <p:cNvCxnSpPr/>
          <p:nvPr/>
        </p:nvCxnSpPr>
        <p:spPr>
          <a:xfrm flipH="1" flipV="1">
            <a:off x="1378034" y="2592865"/>
            <a:ext cx="1068555" cy="3"/>
          </a:xfrm>
          <a:prstGeom prst="line">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91278" y="2325100"/>
            <a:ext cx="1218329" cy="535531"/>
          </a:xfrm>
          <a:prstGeom prst="rect">
            <a:avLst/>
          </a:prstGeom>
        </p:spPr>
        <p:txBody>
          <a:bodyPr wrap="square">
            <a:spAutoFit/>
          </a:bodyPr>
          <a:lstStyle/>
          <a:p>
            <a:pPr hangingPunct="1">
              <a:lnSpc>
                <a:spcPct val="90000"/>
              </a:lnSpc>
            </a:pPr>
            <a:r>
              <a:rPr lang="en-US" sz="1600" kern="1200" dirty="0">
                <a:ea typeface="+mn-ea"/>
                <a:cs typeface="Calibri Light" panose="020F0302020204030204" pitchFamily="34" charset="0"/>
              </a:rPr>
              <a:t>IDOL based search</a:t>
            </a:r>
          </a:p>
        </p:txBody>
      </p:sp>
      <p:cxnSp>
        <p:nvCxnSpPr>
          <p:cNvPr id="23" name="Elbow Connector 22"/>
          <p:cNvCxnSpPr/>
          <p:nvPr/>
        </p:nvCxnSpPr>
        <p:spPr>
          <a:xfrm rot="16200000" flipH="1">
            <a:off x="8944294" y="1369116"/>
            <a:ext cx="513783" cy="387812"/>
          </a:xfrm>
          <a:prstGeom prst="bentConnector3">
            <a:avLst>
              <a:gd name="adj1" fmla="val -135"/>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0800000">
            <a:off x="8603223" y="1617942"/>
            <a:ext cx="485703" cy="201975"/>
          </a:xfrm>
          <a:prstGeom prst="bentConnector3">
            <a:avLst>
              <a:gd name="adj1" fmla="val -380"/>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270860" y="5103905"/>
            <a:ext cx="1329555" cy="0"/>
          </a:xfrm>
          <a:prstGeom prst="line">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2" name="Group 41"/>
          <p:cNvGrpSpPr>
            <a:grpSpLocks noChangeAspect="1"/>
          </p:cNvGrpSpPr>
          <p:nvPr/>
        </p:nvGrpSpPr>
        <p:grpSpPr>
          <a:xfrm>
            <a:off x="10211312" y="1186807"/>
            <a:ext cx="1967830" cy="3775227"/>
            <a:chOff x="8528699" y="1228759"/>
            <a:chExt cx="2590723" cy="4970229"/>
          </a:xfrm>
        </p:grpSpPr>
        <p:pic>
          <p:nvPicPr>
            <p:cNvPr id="43" name="Picture 6" descr="Image result for iphone ux app  whit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0047"/>
            <a:stretch/>
          </p:blipFill>
          <p:spPr bwMode="auto">
            <a:xfrm>
              <a:off x="8528699" y="1228759"/>
              <a:ext cx="2590723" cy="497022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5"/>
            <a:stretch>
              <a:fillRect/>
            </a:stretch>
          </p:blipFill>
          <p:spPr>
            <a:xfrm>
              <a:off x="8784624" y="1818155"/>
              <a:ext cx="2108804" cy="3761129"/>
            </a:xfrm>
            <a:prstGeom prst="rect">
              <a:avLst/>
            </a:prstGeom>
          </p:spPr>
        </p:pic>
      </p:grpSp>
      <p:pic>
        <p:nvPicPr>
          <p:cNvPr id="3" name="Picture 2">
            <a:extLst>
              <a:ext uri="{FF2B5EF4-FFF2-40B4-BE49-F238E27FC236}">
                <a16:creationId xmlns:a16="http://schemas.microsoft.com/office/drawing/2014/main" id="{76317826-8CA6-4C9E-9C3D-3CC97F4872A4}"/>
              </a:ext>
            </a:extLst>
          </p:cNvPr>
          <p:cNvPicPr>
            <a:picLocks noChangeAspect="1"/>
          </p:cNvPicPr>
          <p:nvPr/>
        </p:nvPicPr>
        <p:blipFill>
          <a:blip r:embed="rId6"/>
          <a:stretch>
            <a:fillRect/>
          </a:stretch>
        </p:blipFill>
        <p:spPr>
          <a:xfrm>
            <a:off x="6714836" y="4032928"/>
            <a:ext cx="1771883" cy="2595511"/>
          </a:xfrm>
          <a:prstGeom prst="rect">
            <a:avLst/>
          </a:prstGeom>
        </p:spPr>
      </p:pic>
      <p:sp>
        <p:nvSpPr>
          <p:cNvPr id="21" name="Rectangle 20">
            <a:extLst>
              <a:ext uri="{FF2B5EF4-FFF2-40B4-BE49-F238E27FC236}">
                <a16:creationId xmlns:a16="http://schemas.microsoft.com/office/drawing/2014/main" id="{4B7A611D-6E73-4ADB-A6D1-10C8638641F6}"/>
              </a:ext>
            </a:extLst>
          </p:cNvPr>
          <p:cNvSpPr/>
          <p:nvPr/>
        </p:nvSpPr>
        <p:spPr>
          <a:xfrm>
            <a:off x="10224170" y="5768963"/>
            <a:ext cx="1796172" cy="535531"/>
          </a:xfrm>
          <a:prstGeom prst="rect">
            <a:avLst/>
          </a:prstGeom>
        </p:spPr>
        <p:txBody>
          <a:bodyPr wrap="square">
            <a:spAutoFit/>
          </a:bodyPr>
          <a:lstStyle/>
          <a:p>
            <a:pPr hangingPunct="1">
              <a:lnSpc>
                <a:spcPct val="90000"/>
              </a:lnSpc>
            </a:pPr>
            <a:r>
              <a:rPr lang="en-US" sz="1600" kern="1200" dirty="0">
                <a:ea typeface="+mn-ea"/>
                <a:cs typeface="Calibri Light" panose="020F0302020204030204" pitchFamily="34" charset="0"/>
              </a:rPr>
              <a:t>Live or Virtual Agent Chat</a:t>
            </a:r>
          </a:p>
        </p:txBody>
      </p:sp>
      <p:cxnSp>
        <p:nvCxnSpPr>
          <p:cNvPr id="25" name="Straight Connector 24">
            <a:extLst>
              <a:ext uri="{FF2B5EF4-FFF2-40B4-BE49-F238E27FC236}">
                <a16:creationId xmlns:a16="http://schemas.microsoft.com/office/drawing/2014/main" id="{3E5B2A40-4046-4901-A817-F8E125A9589D}"/>
              </a:ext>
            </a:extLst>
          </p:cNvPr>
          <p:cNvCxnSpPr>
            <a:cxnSpLocks/>
          </p:cNvCxnSpPr>
          <p:nvPr/>
        </p:nvCxnSpPr>
        <p:spPr>
          <a:xfrm flipH="1">
            <a:off x="8303491" y="5925929"/>
            <a:ext cx="1799615" cy="15468"/>
          </a:xfrm>
          <a:prstGeom prst="line">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94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Codeless Configuration and Easy Upgrades</a:t>
            </a:r>
          </a:p>
        </p:txBody>
      </p:sp>
      <p:sp>
        <p:nvSpPr>
          <p:cNvPr id="3" name="Slide Number Placeholder 2"/>
          <p:cNvSpPr>
            <a:spLocks noGrp="1"/>
          </p:cNvSpPr>
          <p:nvPr>
            <p:ph type="sldNum" sz="quarter" idx="4"/>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0FB999A9-77CE-4AD1-9911-24A29F08BC34}" type="slidenum">
              <a:rPr kumimoji="0" lang="en-US" sz="1100" b="0" i="0" u="none" strike="noStrike" kern="1200" cap="none" spc="0" normalizeH="0" baseline="0" noProof="0" smtClean="0">
                <a:ln>
                  <a:noFill/>
                </a:ln>
                <a:solidFill>
                  <a:srgbClr val="FFFFFF">
                    <a:lumMod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dirty="0">
              <a:ln>
                <a:noFill/>
              </a:ln>
              <a:solidFill>
                <a:srgbClr val="FFFFFF">
                  <a:lumMod val="75000"/>
                </a:srgbClr>
              </a:solidFill>
              <a:effectLst/>
              <a:uLnTx/>
              <a:uFillTx/>
              <a:latin typeface="Calibri" panose="020F0502020204030204"/>
              <a:ea typeface="+mn-ea"/>
              <a:cs typeface="+mn-cs"/>
            </a:endParaRPr>
          </a:p>
        </p:txBody>
      </p:sp>
      <p:sp>
        <p:nvSpPr>
          <p:cNvPr id="4" name="Text Placeholder 3"/>
          <p:cNvSpPr>
            <a:spLocks noGrp="1"/>
          </p:cNvSpPr>
          <p:nvPr>
            <p:ph type="body" sz="quarter" idx="13"/>
          </p:nvPr>
        </p:nvSpPr>
        <p:spPr/>
        <p:txBody>
          <a:bodyPr/>
          <a:lstStyle/>
          <a:p>
            <a:r>
              <a:rPr lang="en-US" dirty="0"/>
              <a:t>Instant creation and easy upgrade of new service management processes</a:t>
            </a:r>
          </a:p>
        </p:txBody>
      </p:sp>
      <p:pic>
        <p:nvPicPr>
          <p:cNvPr id="15" name="Picture 1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00380" y="1708785"/>
            <a:ext cx="3217214" cy="2988000"/>
          </a:xfrm>
          <a:prstGeom prst="rect">
            <a:avLst/>
          </a:prstGeom>
          <a:ln>
            <a:solidFill>
              <a:schemeClr val="accent1"/>
            </a:solidFill>
          </a:ln>
        </p:spPr>
      </p:pic>
      <p:pic>
        <p:nvPicPr>
          <p:cNvPr id="17" name="Picture 1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708987" y="3202785"/>
            <a:ext cx="3791628" cy="2988000"/>
          </a:xfrm>
          <a:prstGeom prst="rect">
            <a:avLst/>
          </a:prstGeom>
          <a:ln>
            <a:solidFill>
              <a:schemeClr val="accent1"/>
            </a:solidFill>
          </a:ln>
        </p:spPr>
      </p:pic>
      <p:pic>
        <p:nvPicPr>
          <p:cNvPr id="18" name="Picture 1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51390" y="1638401"/>
            <a:ext cx="4441839" cy="2988000"/>
          </a:xfrm>
          <a:prstGeom prst="rect">
            <a:avLst/>
          </a:prstGeom>
          <a:ln>
            <a:solidFill>
              <a:schemeClr val="accent1"/>
            </a:solidFill>
          </a:ln>
        </p:spPr>
      </p:pic>
      <p:sp>
        <p:nvSpPr>
          <p:cNvPr id="19" name="Rectangle 18"/>
          <p:cNvSpPr/>
          <p:nvPr/>
        </p:nvSpPr>
        <p:spPr>
          <a:xfrm>
            <a:off x="597392" y="3595466"/>
            <a:ext cx="1366344" cy="193899"/>
          </a:xfrm>
          <a:prstGeom prst="rect">
            <a:avLst/>
          </a:prstGeom>
          <a:noFill/>
        </p:spPr>
        <p:txBody>
          <a:bodyPr wrap="square" lIns="0" tIns="0" rIns="0" bIns="0" rtlCol="0">
            <a:spAutoFit/>
          </a:bodyPr>
          <a:lstStyle/>
          <a:p>
            <a:pPr marL="0" marR="0" lvl="0" indent="0" algn="l" defTabSz="91437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User defined table</a:t>
            </a:r>
          </a:p>
        </p:txBody>
      </p:sp>
      <p:cxnSp>
        <p:nvCxnSpPr>
          <p:cNvPr id="20" name="Straight Arrow Connector 19"/>
          <p:cNvCxnSpPr/>
          <p:nvPr/>
        </p:nvCxnSpPr>
        <p:spPr>
          <a:xfrm>
            <a:off x="597392" y="3496266"/>
            <a:ext cx="1693524"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97392" y="2140890"/>
            <a:ext cx="1366344" cy="387798"/>
          </a:xfrm>
          <a:prstGeom prst="rect">
            <a:avLst/>
          </a:prstGeom>
          <a:noFill/>
        </p:spPr>
        <p:txBody>
          <a:bodyPr wrap="square" lIns="0" tIns="0" rIns="0" bIns="0" rtlCol="0">
            <a:spAutoFit/>
          </a:bodyPr>
          <a:lstStyle/>
          <a:p>
            <a:pPr marL="0" marR="0" lvl="0" indent="0" algn="l" defTabSz="91437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New process based application</a:t>
            </a:r>
          </a:p>
        </p:txBody>
      </p:sp>
      <p:cxnSp>
        <p:nvCxnSpPr>
          <p:cNvPr id="22" name="Straight Arrow Connector 21"/>
          <p:cNvCxnSpPr/>
          <p:nvPr/>
        </p:nvCxnSpPr>
        <p:spPr>
          <a:xfrm>
            <a:off x="597392" y="2041690"/>
            <a:ext cx="158536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100380" y="5101085"/>
            <a:ext cx="1366344" cy="387798"/>
          </a:xfrm>
          <a:prstGeom prst="rect">
            <a:avLst/>
          </a:prstGeom>
          <a:noFill/>
        </p:spPr>
        <p:txBody>
          <a:bodyPr wrap="square" lIns="0" tIns="0" rIns="0" bIns="0" rtlCol="0">
            <a:spAutoFit/>
          </a:bodyPr>
          <a:lstStyle/>
          <a:p>
            <a:pPr marL="0" marR="0" lvl="0" indent="0" algn="l" defTabSz="91437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Create form for new app</a:t>
            </a:r>
          </a:p>
        </p:txBody>
      </p:sp>
      <p:cxnSp>
        <p:nvCxnSpPr>
          <p:cNvPr id="24" name="Straight Arrow Connector 23"/>
          <p:cNvCxnSpPr/>
          <p:nvPr/>
        </p:nvCxnSpPr>
        <p:spPr>
          <a:xfrm>
            <a:off x="2100380" y="5001885"/>
            <a:ext cx="1693524"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874838" y="2773577"/>
            <a:ext cx="1550246"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0610633" y="2814987"/>
            <a:ext cx="853781" cy="387798"/>
          </a:xfrm>
          <a:prstGeom prst="rect">
            <a:avLst/>
          </a:prstGeom>
          <a:noFill/>
        </p:spPr>
        <p:txBody>
          <a:bodyPr wrap="square" lIns="0" tIns="0" rIns="0" bIns="0" rtlCol="0">
            <a:spAutoFit/>
          </a:bodyPr>
          <a:lstStyle/>
          <a:p>
            <a:pPr marL="0" marR="0" lvl="0" indent="0" algn="l" defTabSz="91437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Create app</a:t>
            </a:r>
            <a:b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workflow</a:t>
            </a:r>
          </a:p>
        </p:txBody>
      </p:sp>
    </p:spTree>
    <p:extLst>
      <p:ext uri="{BB962C8B-B14F-4D97-AF65-F5344CB8AC3E}">
        <p14:creationId xmlns:p14="http://schemas.microsoft.com/office/powerpoint/2010/main" val="2910429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Challenges</a:t>
            </a:r>
            <a:endParaRPr lang="en-GB" dirty="0"/>
          </a:p>
        </p:txBody>
      </p:sp>
      <p:sp>
        <p:nvSpPr>
          <p:cNvPr id="4" name="Slide Number Placeholder 3"/>
          <p:cNvSpPr>
            <a:spLocks noGrp="1"/>
          </p:cNvSpPr>
          <p:nvPr>
            <p:ph type="sldNum" sz="quarter" idx="4"/>
          </p:nvPr>
        </p:nvSpPr>
        <p:spPr/>
        <p:txBody>
          <a:bodyPr/>
          <a:lstStyle/>
          <a:p>
            <a:fld id="{B016F8AB-BCEA-4347-8BA6-BE776009BC89}" type="slidenum">
              <a:rPr lang="en-GB" smtClean="0"/>
              <a:pPr/>
              <a:t>14</a:t>
            </a:fld>
            <a:endParaRPr lang="en-GB" dirty="0"/>
          </a:p>
        </p:txBody>
      </p:sp>
      <p:sp>
        <p:nvSpPr>
          <p:cNvPr id="28" name="TextBox 27"/>
          <p:cNvSpPr txBox="1"/>
          <p:nvPr/>
        </p:nvSpPr>
        <p:spPr>
          <a:xfrm>
            <a:off x="949365" y="4619166"/>
            <a:ext cx="2000290" cy="914400"/>
          </a:xfrm>
          <a:prstGeom prst="rect">
            <a:avLst/>
          </a:prstGeom>
          <a:solidFill>
            <a:schemeClr val="bg1"/>
          </a:solidFill>
          <a:ln w="28575">
            <a:solidFill>
              <a:schemeClr val="tx2"/>
            </a:solidFill>
          </a:ln>
        </p:spPr>
        <p:txBody>
          <a:bodyPr wrap="square" lIns="182880" tIns="180000" rIns="182880" bIns="180000" rtlCol="0" anchor="ctr">
            <a:noAutofit/>
          </a:bodyPr>
          <a:lstStyle>
            <a:defPPr>
              <a:defRPr lang="en-US"/>
            </a:defPPr>
            <a:lvl1pPr lvl="0">
              <a:lnSpc>
                <a:spcPct val="90000"/>
              </a:lnSpc>
              <a:defRPr sz="1600" kern="0">
                <a:solidFill>
                  <a:prstClr val="black"/>
                </a:solidFill>
              </a:defRPr>
            </a:lvl1pPr>
          </a:lstStyle>
          <a:p>
            <a:r>
              <a:rPr lang="en-US" dirty="0"/>
              <a:t>Poor incident and change management </a:t>
            </a:r>
          </a:p>
        </p:txBody>
      </p:sp>
      <p:sp>
        <p:nvSpPr>
          <p:cNvPr id="29" name="TextBox 28"/>
          <p:cNvSpPr txBox="1"/>
          <p:nvPr/>
        </p:nvSpPr>
        <p:spPr>
          <a:xfrm>
            <a:off x="3055809" y="4619166"/>
            <a:ext cx="2000290" cy="914400"/>
          </a:xfrm>
          <a:prstGeom prst="rect">
            <a:avLst/>
          </a:prstGeom>
          <a:solidFill>
            <a:schemeClr val="bg1"/>
          </a:solidFill>
          <a:ln w="28575">
            <a:solidFill>
              <a:schemeClr val="accent1"/>
            </a:solidFill>
          </a:ln>
        </p:spPr>
        <p:txBody>
          <a:bodyPr wrap="square" lIns="182880" tIns="180000" rIns="182880" bIns="180000" rtlCol="0" anchor="ctr">
            <a:noAutofit/>
          </a:bodyPr>
          <a:lstStyle>
            <a:defPPr>
              <a:defRPr lang="en-US"/>
            </a:defPPr>
            <a:lvl1pPr marR="0" lvl="0" indent="0" defTabSz="914400" fontAlgn="auto">
              <a:lnSpc>
                <a:spcPct val="90000"/>
              </a:lnSpc>
              <a:spcBef>
                <a:spcPts val="0"/>
              </a:spcBef>
              <a:spcAft>
                <a:spcPts val="0"/>
              </a:spcAft>
              <a:buClrTx/>
              <a:buSzTx/>
              <a:buFontTx/>
              <a:buNone/>
              <a:tabLst/>
              <a:defRPr kumimoji="0" sz="1600" b="0" i="0" u="none" strike="noStrike" kern="0" cap="none" spc="0" normalizeH="0" baseline="0">
                <a:ln>
                  <a:noFill/>
                </a:ln>
                <a:solidFill>
                  <a:prstClr val="black"/>
                </a:solidFill>
                <a:effectLst/>
                <a:uLnTx/>
                <a:uFillTx/>
              </a:defRPr>
            </a:lvl1pPr>
          </a:lstStyle>
          <a:p>
            <a:r>
              <a:rPr lang="en-US" dirty="0"/>
              <a:t>Lack of compliance (License, PCI, NERC etc.)</a:t>
            </a:r>
          </a:p>
        </p:txBody>
      </p:sp>
      <p:sp>
        <p:nvSpPr>
          <p:cNvPr id="30" name="TextBox 29"/>
          <p:cNvSpPr txBox="1"/>
          <p:nvPr/>
        </p:nvSpPr>
        <p:spPr>
          <a:xfrm>
            <a:off x="7268697" y="4619166"/>
            <a:ext cx="2000290" cy="914400"/>
          </a:xfrm>
          <a:prstGeom prst="rect">
            <a:avLst/>
          </a:prstGeom>
          <a:solidFill>
            <a:schemeClr val="bg1"/>
          </a:solidFill>
          <a:ln w="28575">
            <a:solidFill>
              <a:schemeClr val="accent3"/>
            </a:solidFill>
          </a:ln>
        </p:spPr>
        <p:txBody>
          <a:bodyPr wrap="square" lIns="182880" tIns="180000" rIns="182880" bIns="180000" rtlCol="0" anchor="ctr">
            <a:noAutofit/>
          </a:bodyPr>
          <a:lstStyle>
            <a:defPPr>
              <a:defRPr lang="en-US"/>
            </a:defPPr>
            <a:lvl1pPr lvl="0">
              <a:lnSpc>
                <a:spcPct val="90000"/>
              </a:lnSpc>
              <a:defRPr sz="1600" kern="0">
                <a:solidFill>
                  <a:prstClr val="black"/>
                </a:solidFill>
              </a:defRPr>
            </a:lvl1pPr>
          </a:lstStyle>
          <a:p>
            <a:r>
              <a:rPr lang="en-US" dirty="0"/>
              <a:t>Inability to perform incident, change, event monitoring in cloud / containers</a:t>
            </a:r>
          </a:p>
        </p:txBody>
      </p:sp>
      <p:sp>
        <p:nvSpPr>
          <p:cNvPr id="31" name="TextBox 30"/>
          <p:cNvSpPr txBox="1"/>
          <p:nvPr/>
        </p:nvSpPr>
        <p:spPr>
          <a:xfrm>
            <a:off x="5162253" y="4619165"/>
            <a:ext cx="2000290" cy="914400"/>
          </a:xfrm>
          <a:prstGeom prst="rect">
            <a:avLst/>
          </a:prstGeom>
          <a:solidFill>
            <a:schemeClr val="bg1"/>
          </a:solidFill>
          <a:ln w="28575">
            <a:solidFill>
              <a:schemeClr val="accent2"/>
            </a:solidFill>
          </a:ln>
        </p:spPr>
        <p:txBody>
          <a:bodyPr wrap="square" lIns="182880" tIns="180000" rIns="182880" bIns="180000" rtlCol="0" anchor="ctr">
            <a:noAutofit/>
          </a:bodyPr>
          <a:lstStyle>
            <a:defPPr>
              <a:defRPr lang="en-US"/>
            </a:defPPr>
            <a:lvl1pPr marR="0" lvl="0" indent="0" defTabSz="914400" fontAlgn="auto">
              <a:lnSpc>
                <a:spcPct val="90000"/>
              </a:lnSpc>
              <a:spcBef>
                <a:spcPts val="0"/>
              </a:spcBef>
              <a:spcAft>
                <a:spcPts val="0"/>
              </a:spcAft>
              <a:buClrTx/>
              <a:buSzTx/>
              <a:buFontTx/>
              <a:buNone/>
              <a:tabLst/>
              <a:defRPr sz="1600" kern="0">
                <a:solidFill>
                  <a:prstClr val="black"/>
                </a:solidFill>
              </a:defRPr>
            </a:lvl1pPr>
          </a:lstStyle>
          <a:p>
            <a:r>
              <a:rPr lang="en-US" dirty="0"/>
              <a:t>Out of date or non-existent dependency maps</a:t>
            </a:r>
          </a:p>
        </p:txBody>
      </p:sp>
      <p:sp>
        <p:nvSpPr>
          <p:cNvPr id="32" name="TextBox 31"/>
          <p:cNvSpPr txBox="1"/>
          <p:nvPr/>
        </p:nvSpPr>
        <p:spPr>
          <a:xfrm>
            <a:off x="949365" y="1403935"/>
            <a:ext cx="2000290" cy="914400"/>
          </a:xfrm>
          <a:prstGeom prst="rect">
            <a:avLst/>
          </a:prstGeom>
          <a:solidFill>
            <a:schemeClr val="bg1"/>
          </a:solidFill>
          <a:ln w="28575">
            <a:solidFill>
              <a:schemeClr val="tx2"/>
            </a:solidFill>
          </a:ln>
        </p:spPr>
        <p:txBody>
          <a:bodyPr wrap="square" lIns="182880" tIns="180000" rIns="182880" bIns="180000" rtlCol="0" anchor="ctr">
            <a:noAutofit/>
          </a:bodyPr>
          <a:lstStyle/>
          <a:p>
            <a:pPr lvl="0">
              <a:lnSpc>
                <a:spcPct val="90000"/>
              </a:lnSpc>
              <a:defRPr/>
            </a:pPr>
            <a:r>
              <a:rPr lang="en-US" sz="1600" kern="0" dirty="0">
                <a:solidFill>
                  <a:prstClr val="black"/>
                </a:solidFill>
              </a:rPr>
              <a:t>Lack of visibility to the datacenter HW, SW and dependencies</a:t>
            </a:r>
          </a:p>
        </p:txBody>
      </p:sp>
      <p:sp>
        <p:nvSpPr>
          <p:cNvPr id="33" name="TextBox 32"/>
          <p:cNvSpPr txBox="1"/>
          <p:nvPr/>
        </p:nvSpPr>
        <p:spPr>
          <a:xfrm>
            <a:off x="3055809" y="1403935"/>
            <a:ext cx="2000290" cy="914400"/>
          </a:xfrm>
          <a:prstGeom prst="rect">
            <a:avLst/>
          </a:prstGeom>
          <a:solidFill>
            <a:schemeClr val="bg1"/>
          </a:solidFill>
          <a:ln w="28575">
            <a:solidFill>
              <a:schemeClr val="accent1"/>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Unplanned outages</a:t>
            </a:r>
            <a:r>
              <a:rPr kumimoji="0" lang="en-US" sz="1600" b="0" i="0" u="none" strike="noStrike" kern="0" cap="none" spc="0" normalizeH="0" noProof="0" dirty="0">
                <a:ln>
                  <a:noFill/>
                </a:ln>
                <a:solidFill>
                  <a:prstClr val="black"/>
                </a:solidFill>
                <a:effectLst/>
                <a:uLnTx/>
                <a:uFillTx/>
              </a:rPr>
              <a:t> and emergency change requests</a:t>
            </a:r>
            <a:endParaRPr kumimoji="0" lang="en-US" sz="1600" b="0" i="0" u="none" strike="noStrike" kern="0" cap="none" spc="0" normalizeH="0" baseline="0" noProof="0" dirty="0">
              <a:ln>
                <a:noFill/>
              </a:ln>
              <a:solidFill>
                <a:prstClr val="black"/>
              </a:solidFill>
              <a:effectLst/>
              <a:uLnTx/>
              <a:uFillTx/>
            </a:endParaRPr>
          </a:p>
        </p:txBody>
      </p:sp>
      <p:sp>
        <p:nvSpPr>
          <p:cNvPr id="34" name="TextBox 33"/>
          <p:cNvSpPr txBox="1"/>
          <p:nvPr/>
        </p:nvSpPr>
        <p:spPr>
          <a:xfrm>
            <a:off x="7268697" y="1403935"/>
            <a:ext cx="2000290" cy="914400"/>
          </a:xfrm>
          <a:prstGeom prst="rect">
            <a:avLst/>
          </a:prstGeom>
          <a:solidFill>
            <a:schemeClr val="bg1"/>
          </a:solidFill>
          <a:ln w="28575">
            <a:solidFill>
              <a:schemeClr val="accent3"/>
            </a:solidFill>
          </a:ln>
        </p:spPr>
        <p:txBody>
          <a:bodyPr wrap="square" lIns="182880" tIns="180000" rIns="182880" bIns="180000" rtlCol="0" anchor="ctr">
            <a:noAutofit/>
          </a:bodyPr>
          <a:lstStyle/>
          <a:p>
            <a:pPr lvl="0">
              <a:lnSpc>
                <a:spcPct val="90000"/>
              </a:lnSpc>
              <a:defRPr/>
            </a:pPr>
            <a:r>
              <a:rPr lang="en-US" sz="1600" kern="0" dirty="0">
                <a:solidFill>
                  <a:prstClr val="black"/>
                </a:solidFill>
              </a:rPr>
              <a:t>Rapid Changes and DevOps require dynamic update in real-time</a:t>
            </a:r>
          </a:p>
        </p:txBody>
      </p:sp>
      <p:sp>
        <p:nvSpPr>
          <p:cNvPr id="35" name="TextBox 34"/>
          <p:cNvSpPr txBox="1"/>
          <p:nvPr/>
        </p:nvSpPr>
        <p:spPr>
          <a:xfrm>
            <a:off x="5162253" y="1403935"/>
            <a:ext cx="2000290" cy="914400"/>
          </a:xfrm>
          <a:prstGeom prst="rect">
            <a:avLst/>
          </a:prstGeom>
          <a:solidFill>
            <a:schemeClr val="bg1"/>
          </a:solidFill>
          <a:ln w="28575">
            <a:solidFill>
              <a:schemeClr val="accent2"/>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1600" kern="0" dirty="0">
                <a:solidFill>
                  <a:prstClr val="black"/>
                </a:solidFill>
              </a:rPr>
              <a:t>Time consuming mapping of dependencies</a:t>
            </a:r>
            <a:r>
              <a:rPr kumimoji="0" lang="en-US" sz="1600" b="0" i="0" u="none" strike="noStrike" kern="0" cap="none" spc="0" normalizeH="0" baseline="0" noProof="0" dirty="0">
                <a:ln>
                  <a:noFill/>
                </a:ln>
                <a:solidFill>
                  <a:prstClr val="black"/>
                </a:solidFill>
                <a:effectLst/>
                <a:uLnTx/>
                <a:uFillTx/>
              </a:rPr>
              <a:t> </a:t>
            </a:r>
          </a:p>
        </p:txBody>
      </p:sp>
      <p:sp>
        <p:nvSpPr>
          <p:cNvPr id="39" name="TextBox 38"/>
          <p:cNvSpPr txBox="1"/>
          <p:nvPr/>
        </p:nvSpPr>
        <p:spPr>
          <a:xfrm>
            <a:off x="9375141" y="4619166"/>
            <a:ext cx="2000290" cy="914400"/>
          </a:xfrm>
          <a:prstGeom prst="rect">
            <a:avLst/>
          </a:prstGeom>
          <a:solidFill>
            <a:schemeClr val="bg1"/>
          </a:solidFill>
          <a:ln w="28575">
            <a:solidFill>
              <a:schemeClr val="accent4"/>
            </a:solidFill>
          </a:ln>
        </p:spPr>
        <p:txBody>
          <a:bodyPr wrap="square" lIns="182880" tIns="180000" rIns="182880" bIns="180000" rtlCol="0" anchor="ctr">
            <a:noAutofit/>
          </a:bodyPr>
          <a:lstStyle>
            <a:defPPr>
              <a:defRPr lang="en-US"/>
            </a:defPPr>
            <a:lvl1pPr marR="0" lvl="0" indent="0" defTabSz="914400" fontAlgn="auto">
              <a:lnSpc>
                <a:spcPct val="90000"/>
              </a:lnSpc>
              <a:spcBef>
                <a:spcPts val="0"/>
              </a:spcBef>
              <a:spcAft>
                <a:spcPts val="0"/>
              </a:spcAft>
              <a:buClrTx/>
              <a:buSzTx/>
              <a:buFontTx/>
              <a:buNone/>
              <a:tabLst/>
              <a:defRPr kumimoji="0" sz="1600" b="0" i="0" u="none" strike="noStrike" kern="0" cap="none" spc="0" normalizeH="0" baseline="0">
                <a:ln>
                  <a:noFill/>
                </a:ln>
                <a:solidFill>
                  <a:prstClr val="black"/>
                </a:solidFill>
                <a:effectLst/>
                <a:uLnTx/>
                <a:uFillTx/>
              </a:defRPr>
            </a:lvl1pPr>
          </a:lstStyle>
          <a:p>
            <a:r>
              <a:rPr lang="en-US" dirty="0"/>
              <a:t>Overspend on assets or compliance risk</a:t>
            </a:r>
          </a:p>
        </p:txBody>
      </p:sp>
      <p:sp>
        <p:nvSpPr>
          <p:cNvPr id="40" name="TextBox 39"/>
          <p:cNvSpPr txBox="1"/>
          <p:nvPr/>
        </p:nvSpPr>
        <p:spPr>
          <a:xfrm>
            <a:off x="9375141" y="1403935"/>
            <a:ext cx="2000290" cy="914400"/>
          </a:xfrm>
          <a:prstGeom prst="rect">
            <a:avLst/>
          </a:prstGeom>
          <a:solidFill>
            <a:schemeClr val="bg1"/>
          </a:solidFill>
          <a:ln w="28575">
            <a:solidFill>
              <a:schemeClr val="accent4"/>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Unknown asset usage (SW/HW)</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170" y="2438582"/>
            <a:ext cx="10417872" cy="2076268"/>
          </a:xfrm>
          <a:prstGeom prst="rect">
            <a:avLst/>
          </a:prstGeom>
        </p:spPr>
      </p:pic>
    </p:spTree>
    <p:extLst>
      <p:ext uri="{BB962C8B-B14F-4D97-AF65-F5344CB8AC3E}">
        <p14:creationId xmlns:p14="http://schemas.microsoft.com/office/powerpoint/2010/main" val="315884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Leading Energy Provider Saves Millions Using Micro Focus CMS to power IT Operations Management</a:t>
            </a:r>
            <a:endParaRPr lang="en-GB" dirty="0"/>
          </a:p>
        </p:txBody>
      </p:sp>
      <p:sp>
        <p:nvSpPr>
          <p:cNvPr id="8" name="Slide Number Placeholder 7"/>
          <p:cNvSpPr>
            <a:spLocks noGrp="1"/>
          </p:cNvSpPr>
          <p:nvPr>
            <p:ph type="sldNum" sz="quarter" idx="4"/>
          </p:nvPr>
        </p:nvSpPr>
        <p:spPr/>
        <p:txBody>
          <a:bodyPr/>
          <a:lstStyle/>
          <a:p>
            <a:fld id="{B016F8AB-BCEA-4347-8BA6-BE776009BC89}" type="slidenum">
              <a:rPr lang="en-GB" smtClean="0"/>
              <a:pPr/>
              <a:t>15</a:t>
            </a:fld>
            <a:endParaRPr lang="en-GB" dirty="0"/>
          </a:p>
        </p:txBody>
      </p:sp>
      <p:sp>
        <p:nvSpPr>
          <p:cNvPr id="13" name="Content Placeholder 1"/>
          <p:cNvSpPr txBox="1">
            <a:spLocks/>
          </p:cNvSpPr>
          <p:nvPr/>
        </p:nvSpPr>
        <p:spPr>
          <a:xfrm>
            <a:off x="954404" y="2251075"/>
            <a:ext cx="5148263" cy="249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indent="0">
              <a:lnSpc>
                <a:spcPct val="120000"/>
              </a:lnSpc>
              <a:buNone/>
            </a:pPr>
            <a:r>
              <a:rPr lang="en-US" dirty="0"/>
              <a:t>Improve the management of the configuration of more than 10,000 servers, reduce costs, and improve the quality of services delivered</a:t>
            </a:r>
          </a:p>
        </p:txBody>
      </p:sp>
      <p:sp>
        <p:nvSpPr>
          <p:cNvPr id="14" name="Content Placeholder 2"/>
          <p:cNvSpPr txBox="1">
            <a:spLocks/>
          </p:cNvSpPr>
          <p:nvPr/>
        </p:nvSpPr>
        <p:spPr>
          <a:xfrm>
            <a:off x="6290287" y="2251075"/>
            <a:ext cx="4968263" cy="2618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r>
              <a:rPr lang="en-US" b="1" dirty="0"/>
              <a:t>20% reduction </a:t>
            </a:r>
            <a:r>
              <a:rPr lang="en-US" dirty="0"/>
              <a:t>in MTTR to restore service for major incidents</a:t>
            </a:r>
          </a:p>
          <a:p>
            <a:pPr marL="225425" indent="-225425"/>
            <a:r>
              <a:rPr lang="en-US" b="1" dirty="0"/>
              <a:t>$2M cost savings </a:t>
            </a:r>
            <a:r>
              <a:rPr lang="en-US" dirty="0"/>
              <a:t>by improving accuracy of associating server assets</a:t>
            </a:r>
          </a:p>
          <a:p>
            <a:pPr marL="225425" indent="-225425"/>
            <a:r>
              <a:rPr lang="en-US" dirty="0"/>
              <a:t>Case Study: </a:t>
            </a:r>
            <a:r>
              <a:rPr lang="en-US" dirty="0">
                <a:hlinkClick r:id="rId3"/>
              </a:rPr>
              <a:t>Major Energy Provider Saves Millions by Tracking Server Configuration</a:t>
            </a:r>
            <a:endParaRPr lang="en-US" dirty="0"/>
          </a:p>
        </p:txBody>
      </p:sp>
      <p:sp>
        <p:nvSpPr>
          <p:cNvPr id="15" name="TextBox 14"/>
          <p:cNvSpPr txBox="1"/>
          <p:nvPr/>
        </p:nvSpPr>
        <p:spPr>
          <a:xfrm>
            <a:off x="949365" y="1539568"/>
            <a:ext cx="5153302" cy="648612"/>
          </a:xfrm>
          <a:prstGeom prst="rect">
            <a:avLst/>
          </a:prstGeom>
          <a:solidFill>
            <a:schemeClr val="bg1"/>
          </a:solidFill>
          <a:ln w="28575">
            <a:solidFill>
              <a:schemeClr val="accent5"/>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rPr>
              <a:t>Challenge</a:t>
            </a:r>
          </a:p>
        </p:txBody>
      </p:sp>
      <p:sp>
        <p:nvSpPr>
          <p:cNvPr id="16" name="TextBox 15"/>
          <p:cNvSpPr txBox="1"/>
          <p:nvPr/>
        </p:nvSpPr>
        <p:spPr>
          <a:xfrm>
            <a:off x="6197640" y="1539568"/>
            <a:ext cx="5153302" cy="648612"/>
          </a:xfrm>
          <a:prstGeom prst="rect">
            <a:avLst/>
          </a:prstGeom>
          <a:solidFill>
            <a:schemeClr val="bg1"/>
          </a:solidFill>
          <a:ln w="28575">
            <a:solidFill>
              <a:schemeClr val="accent2"/>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rPr>
              <a:t>Result</a:t>
            </a:r>
          </a:p>
        </p:txBody>
      </p:sp>
      <p:cxnSp>
        <p:nvCxnSpPr>
          <p:cNvPr id="9" name="Straight Connector 8"/>
          <p:cNvCxnSpPr/>
          <p:nvPr/>
        </p:nvCxnSpPr>
        <p:spPr>
          <a:xfrm>
            <a:off x="6142448" y="2350093"/>
            <a:ext cx="0" cy="3679233"/>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21888" y="5174533"/>
            <a:ext cx="2431628" cy="523902"/>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1604" y="3679700"/>
            <a:ext cx="3573710" cy="2378751"/>
          </a:xfrm>
          <a:prstGeom prst="rect">
            <a:avLst/>
          </a:prstGeom>
        </p:spPr>
      </p:pic>
    </p:spTree>
    <p:extLst>
      <p:ext uri="{BB962C8B-B14F-4D97-AF65-F5344CB8AC3E}">
        <p14:creationId xmlns:p14="http://schemas.microsoft.com/office/powerpoint/2010/main" val="190771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Configuration Management System (CMS)</a:t>
            </a:r>
          </a:p>
        </p:txBody>
      </p:sp>
      <p:sp>
        <p:nvSpPr>
          <p:cNvPr id="4" name="Slide Number Placeholder 3"/>
          <p:cNvSpPr>
            <a:spLocks noGrp="1"/>
          </p:cNvSpPr>
          <p:nvPr>
            <p:ph type="sldNum" sz="quarter" idx="4"/>
          </p:nvPr>
        </p:nvSpPr>
        <p:spPr/>
        <p:txBody>
          <a:bodyPr/>
          <a:lstStyle/>
          <a:p>
            <a:fld id="{B016F8AB-BCEA-4347-8BA6-BE776009BC89}" type="slidenum">
              <a:rPr lang="en-US" smtClean="0">
                <a:solidFill>
                  <a:srgbClr val="617D78"/>
                </a:solidFill>
              </a:rPr>
              <a:pPr/>
              <a:t>16</a:t>
            </a:fld>
            <a:endParaRPr lang="en-US">
              <a:solidFill>
                <a:srgbClr val="617D78"/>
              </a:solidFill>
            </a:endParaRPr>
          </a:p>
        </p:txBody>
      </p:sp>
      <p:sp>
        <p:nvSpPr>
          <p:cNvPr id="6" name="Subtitle 5"/>
          <p:cNvSpPr>
            <a:spLocks noGrp="1"/>
          </p:cNvSpPr>
          <p:nvPr>
            <p:ph type="body" sz="quarter" idx="13"/>
          </p:nvPr>
        </p:nvSpPr>
        <p:spPr/>
        <p:txBody>
          <a:bodyPr/>
          <a:lstStyle/>
          <a:p>
            <a:r>
              <a:rPr lang="en-US" sz="2000" dirty="0"/>
              <a:t>Industry’s best combination of bottom up and top down discovery and modeling</a:t>
            </a:r>
          </a:p>
        </p:txBody>
      </p:sp>
      <p:sp>
        <p:nvSpPr>
          <p:cNvPr id="16" name="Content Placeholder 3"/>
          <p:cNvSpPr txBox="1">
            <a:spLocks/>
          </p:cNvSpPr>
          <p:nvPr/>
        </p:nvSpPr>
        <p:spPr bwMode="black">
          <a:xfrm>
            <a:off x="1028152" y="1520278"/>
            <a:ext cx="4400550" cy="4503267"/>
          </a:xfrm>
          <a:prstGeom prst="rect">
            <a:avLst/>
          </a:prstGeom>
        </p:spPr>
        <p:txBody>
          <a:bodyPr vert="horz" wrap="square" lIns="0" tIns="0" rIns="0" bIns="0" rtlCol="0" anchor="ctr">
            <a:noAutofit/>
          </a:bodyPr>
          <a:lstStyle/>
          <a:p>
            <a:pPr>
              <a:spcBef>
                <a:spcPts val="1200"/>
              </a:spcBef>
            </a:pPr>
            <a:r>
              <a:rPr lang="en-US" b="1" dirty="0">
                <a:latin typeface="Calibri" panose="020F0502020204030204" pitchFamily="34" charset="0"/>
              </a:rPr>
              <a:t>Intuitive web browser interface</a:t>
            </a:r>
            <a:br>
              <a:rPr lang="en-US" dirty="0">
                <a:latin typeface="Calibri" panose="020F0502020204030204" pitchFamily="34" charset="0"/>
              </a:rPr>
            </a:br>
            <a:r>
              <a:rPr lang="en-US" sz="1600" dirty="0">
                <a:latin typeface="Calibri" panose="020F0502020204030204" pitchFamily="34" charset="0"/>
              </a:rPr>
              <a:t>Easy access to all CMS data</a:t>
            </a:r>
          </a:p>
          <a:p>
            <a:pPr>
              <a:spcBef>
                <a:spcPts val="1200"/>
              </a:spcBef>
            </a:pPr>
            <a:r>
              <a:rPr lang="en-US" b="1" dirty="0">
                <a:latin typeface="Calibri" panose="020F0502020204030204" pitchFamily="34" charset="0"/>
              </a:rPr>
              <a:t>Automated Discovery</a:t>
            </a:r>
            <a:br>
              <a:rPr lang="en-US" b="1" dirty="0">
                <a:latin typeface="Calibri" panose="020F0502020204030204" pitchFamily="34" charset="0"/>
              </a:rPr>
            </a:br>
            <a:r>
              <a:rPr lang="en-US" sz="1600" dirty="0">
                <a:latin typeface="Calibri" panose="020F0502020204030204" pitchFamily="34" charset="0"/>
              </a:rPr>
              <a:t>Cloud and on premise</a:t>
            </a:r>
            <a:br>
              <a:rPr lang="en-US" sz="1600" dirty="0">
                <a:latin typeface="Calibri" panose="020F0502020204030204" pitchFamily="34" charset="0"/>
              </a:rPr>
            </a:br>
            <a:r>
              <a:rPr lang="en-US" sz="1600" dirty="0">
                <a:latin typeface="Calibri" panose="020F0502020204030204" pitchFamily="34" charset="0"/>
              </a:rPr>
              <a:t>Top-down and bottoms-up </a:t>
            </a:r>
            <a:br>
              <a:rPr lang="en-US" sz="1600" dirty="0">
                <a:latin typeface="Calibri" panose="020F0502020204030204" pitchFamily="34" charset="0"/>
              </a:rPr>
            </a:br>
            <a:r>
              <a:rPr lang="en-US" sz="1600" dirty="0">
                <a:latin typeface="Calibri" panose="020F0502020204030204" pitchFamily="34" charset="0"/>
              </a:rPr>
              <a:t>Agent-based, agent-less, hybrid, and passive</a:t>
            </a:r>
          </a:p>
          <a:p>
            <a:pPr>
              <a:spcBef>
                <a:spcPts val="1200"/>
              </a:spcBef>
            </a:pPr>
            <a:r>
              <a:rPr lang="en-US" b="1" dirty="0">
                <a:latin typeface="Calibri" panose="020F0502020204030204" pitchFamily="34" charset="0"/>
              </a:rPr>
              <a:t>Automated service modeling</a:t>
            </a:r>
            <a:br>
              <a:rPr lang="en-US" b="1" dirty="0">
                <a:latin typeface="Calibri" panose="020F0502020204030204" pitchFamily="34" charset="0"/>
              </a:rPr>
            </a:br>
            <a:r>
              <a:rPr lang="en-US" sz="1600" dirty="0">
                <a:latin typeface="Calibri" panose="020F0502020204030204" pitchFamily="34" charset="0"/>
              </a:rPr>
              <a:t>Easy, fast dependency modeling to a top-down model of a business service</a:t>
            </a:r>
          </a:p>
          <a:p>
            <a:pPr>
              <a:spcBef>
                <a:spcPts val="1200"/>
              </a:spcBef>
            </a:pPr>
            <a:r>
              <a:rPr lang="en-US" sz="1600" b="1" dirty="0">
                <a:latin typeface="Calibri" panose="020F0502020204030204" pitchFamily="34" charset="0"/>
              </a:rPr>
              <a:t>Smart Software Analytics</a:t>
            </a:r>
          </a:p>
          <a:p>
            <a:r>
              <a:rPr lang="en-US" sz="1600" dirty="0">
                <a:latin typeface="Calibri" panose="020F0502020204030204" pitchFamily="34" charset="0"/>
              </a:rPr>
              <a:t>Innovative automated software teaching for software asset management</a:t>
            </a:r>
          </a:p>
        </p:txBody>
      </p:sp>
      <p:pic>
        <p:nvPicPr>
          <p:cNvPr id="45" name="Picture Placeholder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44950" y="3894238"/>
            <a:ext cx="2633573" cy="2458002"/>
          </a:xfrm>
          <a:prstGeom prst="rect">
            <a:avLst/>
          </a:prstGeom>
          <a:ln>
            <a:solidFill>
              <a:schemeClr val="tx1">
                <a:lumMod val="25000"/>
                <a:lumOff val="75000"/>
              </a:schemeClr>
            </a:solidFill>
          </a:ln>
        </p:spPr>
      </p:pic>
      <p:pic>
        <p:nvPicPr>
          <p:cNvPr id="8" name="Picture 7"/>
          <p:cNvPicPr>
            <a:picLocks noChangeAspect="1"/>
          </p:cNvPicPr>
          <p:nvPr/>
        </p:nvPicPr>
        <p:blipFill>
          <a:blip r:embed="rId4"/>
          <a:stretch>
            <a:fillRect/>
          </a:stretch>
        </p:blipFill>
        <p:spPr>
          <a:xfrm>
            <a:off x="4911472" y="1520278"/>
            <a:ext cx="6783299" cy="2413367"/>
          </a:xfrm>
          <a:prstGeom prst="rect">
            <a:avLst/>
          </a:prstGeom>
        </p:spPr>
      </p:pic>
    </p:spTree>
    <p:extLst>
      <p:ext uri="{BB962C8B-B14F-4D97-AF65-F5344CB8AC3E}">
        <p14:creationId xmlns:p14="http://schemas.microsoft.com/office/powerpoint/2010/main" val="185190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n-lt"/>
              </a:rPr>
              <a:t>Micro Focus Universal Discovery Capabilities</a:t>
            </a:r>
          </a:p>
        </p:txBody>
      </p:sp>
      <p:sp>
        <p:nvSpPr>
          <p:cNvPr id="58" name="TextBox 57"/>
          <p:cNvSpPr txBox="1"/>
          <p:nvPr/>
        </p:nvSpPr>
        <p:spPr>
          <a:xfrm>
            <a:off x="5438432" y="1469557"/>
            <a:ext cx="3429000" cy="304800"/>
          </a:xfrm>
          <a:prstGeom prst="rect">
            <a:avLst/>
          </a:prstGeom>
          <a:noFill/>
        </p:spPr>
        <p:txBody>
          <a:bodyPr wrap="square" lIns="0" tIns="0" rIns="0" bIns="0" rtlCol="0">
            <a:noAutofit/>
          </a:bodyPr>
          <a:lstStyle/>
          <a:p>
            <a:pPr algn="ctr">
              <a:lnSpc>
                <a:spcPct val="90000"/>
              </a:lnSpc>
            </a:pPr>
            <a:r>
              <a:rPr lang="en-US" b="1" dirty="0">
                <a:solidFill>
                  <a:schemeClr val="bg1"/>
                </a:solidFill>
              </a:rPr>
              <a:t>Storage Discovery</a:t>
            </a:r>
          </a:p>
        </p:txBody>
      </p:sp>
      <p:grpSp>
        <p:nvGrpSpPr>
          <p:cNvPr id="11" name="Group 10"/>
          <p:cNvGrpSpPr/>
          <p:nvPr/>
        </p:nvGrpSpPr>
        <p:grpSpPr>
          <a:xfrm>
            <a:off x="273050" y="3915971"/>
            <a:ext cx="8769486" cy="987619"/>
            <a:chOff x="609600" y="4306097"/>
            <a:chExt cx="8769486" cy="987619"/>
          </a:xfrm>
        </p:grpSpPr>
        <p:sp>
          <p:nvSpPr>
            <p:cNvPr id="310" name="Rounded Rectangle 309"/>
            <p:cNvSpPr/>
            <p:nvPr/>
          </p:nvSpPr>
          <p:spPr>
            <a:xfrm>
              <a:off x="2612023" y="4404837"/>
              <a:ext cx="6767063" cy="794382"/>
            </a:xfrm>
            <a:prstGeom prst="round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nvGrpSpPr>
            <p:cNvPr id="295" name="Group 294"/>
            <p:cNvGrpSpPr/>
            <p:nvPr/>
          </p:nvGrpSpPr>
          <p:grpSpPr>
            <a:xfrm>
              <a:off x="993257" y="4404837"/>
              <a:ext cx="1549594" cy="794382"/>
              <a:chOff x="0" y="1311831"/>
              <a:chExt cx="1098835" cy="595786"/>
            </a:xfrm>
          </p:grpSpPr>
          <p:sp>
            <p:nvSpPr>
              <p:cNvPr id="308" name="Rounded Rectangle 307"/>
              <p:cNvSpPr/>
              <p:nvPr/>
            </p:nvSpPr>
            <p:spPr>
              <a:xfrm>
                <a:off x="0" y="1311831"/>
                <a:ext cx="1098835" cy="595786"/>
              </a:xfrm>
              <a:prstGeom prst="roundRect">
                <a:avLst/>
              </a:prstGeom>
              <a:solidFill>
                <a:srgbClr val="00B38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9" name="Rounded Rectangle 14"/>
              <p:cNvSpPr/>
              <p:nvPr/>
            </p:nvSpPr>
            <p:spPr>
              <a:xfrm>
                <a:off x="29084" y="1340915"/>
                <a:ext cx="1040667" cy="5376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algn="ctr" defTabSz="711182" fontAlgn="base">
                  <a:lnSpc>
                    <a:spcPct val="90000"/>
                  </a:lnSpc>
                  <a:spcBef>
                    <a:spcPct val="0"/>
                  </a:spcBef>
                  <a:spcAft>
                    <a:spcPct val="35000"/>
                  </a:spcAft>
                </a:pPr>
                <a:r>
                  <a:rPr lang="en-US" sz="1600" b="1" dirty="0">
                    <a:solidFill>
                      <a:prstClr val="white"/>
                    </a:solidFill>
                  </a:rPr>
                  <a:t>Virtualization &amp; Cloud</a:t>
                </a:r>
              </a:p>
            </p:txBody>
          </p:sp>
        </p:grpSp>
        <p:grpSp>
          <p:nvGrpSpPr>
            <p:cNvPr id="328" name="Group 327"/>
            <p:cNvGrpSpPr/>
            <p:nvPr/>
          </p:nvGrpSpPr>
          <p:grpSpPr>
            <a:xfrm flipV="1">
              <a:off x="609600" y="4306097"/>
              <a:ext cx="295023" cy="987619"/>
              <a:chOff x="0" y="1264771"/>
              <a:chExt cx="528846" cy="755494"/>
            </a:xfrm>
            <a:solidFill>
              <a:schemeClr val="bg1">
                <a:lumMod val="75000"/>
              </a:schemeClr>
            </a:solidFill>
          </p:grpSpPr>
          <p:sp>
            <p:nvSpPr>
              <p:cNvPr id="335" name="Chevron 334"/>
              <p:cNvSpPr/>
              <p:nvPr/>
            </p:nvSpPr>
            <p:spPr>
              <a:xfrm rot="5400000">
                <a:off x="-113324" y="1378095"/>
                <a:ext cx="755494" cy="528846"/>
              </a:xfrm>
              <a:prstGeom prst="chevron">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6" name="Chevron 8"/>
              <p:cNvSpPr/>
              <p:nvPr/>
            </p:nvSpPr>
            <p:spPr>
              <a:xfrm>
                <a:off x="0" y="1529194"/>
                <a:ext cx="528846" cy="226648"/>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447" fontAlgn="base">
                  <a:lnSpc>
                    <a:spcPct val="90000"/>
                  </a:lnSpc>
                  <a:spcBef>
                    <a:spcPct val="0"/>
                  </a:spcBef>
                  <a:spcAft>
                    <a:spcPct val="35000"/>
                  </a:spcAft>
                </a:pPr>
                <a:endParaRPr lang="en-US" sz="1733">
                  <a:solidFill>
                    <a:prstClr val="white"/>
                  </a:solidFill>
                </a:endParaRPr>
              </a:p>
            </p:txBody>
          </p:sp>
        </p:grpSp>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717" y="4468584"/>
              <a:ext cx="460573" cy="301862"/>
            </a:xfrm>
            <a:prstGeom prst="rect">
              <a:avLst/>
            </a:prstGeom>
          </p:spPr>
        </p:pic>
        <p:pic>
          <p:nvPicPr>
            <p:cNvPr id="65" name="Picture 64"/>
            <p:cNvPicPr>
              <a:picLocks noChangeAspect="1"/>
            </p:cNvPicPr>
            <p:nvPr/>
          </p:nvPicPr>
          <p:blipFill rotWithShape="1">
            <a:blip r:embed="rId4" cstate="print">
              <a:extLst>
                <a:ext uri="{28A0092B-C50C-407E-A947-70E740481C1C}">
                  <a14:useLocalDpi xmlns:a14="http://schemas.microsoft.com/office/drawing/2010/main" val="0"/>
                </a:ext>
              </a:extLst>
            </a:blip>
            <a:srcRect t="17393" b="25310"/>
            <a:stretch/>
          </p:blipFill>
          <p:spPr>
            <a:xfrm>
              <a:off x="2948583" y="4768685"/>
              <a:ext cx="972458" cy="417893"/>
            </a:xfrm>
            <a:prstGeom prst="rect">
              <a:avLst/>
            </a:prstGeom>
          </p:spPr>
        </p:pic>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5230" y="4421121"/>
              <a:ext cx="597250" cy="597250"/>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0007" y="4450960"/>
              <a:ext cx="671264" cy="283996"/>
            </a:xfrm>
            <a:prstGeom prst="rect">
              <a:avLst/>
            </a:prstGeom>
          </p:spPr>
        </p:pic>
        <p:pic>
          <p:nvPicPr>
            <p:cNvPr id="68" name="Picture 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57382" y="4693550"/>
              <a:ext cx="485810" cy="485810"/>
            </a:xfrm>
            <a:prstGeom prst="rect">
              <a:avLst/>
            </a:prstGeom>
          </p:spPr>
        </p:pic>
        <p:pic>
          <p:nvPicPr>
            <p:cNvPr id="70" name="Picture 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39104" y="4576802"/>
              <a:ext cx="642810" cy="573497"/>
            </a:xfrm>
            <a:prstGeom prst="rect">
              <a:avLst/>
            </a:prstGeom>
          </p:spPr>
        </p:pic>
        <p:pic>
          <p:nvPicPr>
            <p:cNvPr id="71" name="Picture 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84054" y="4452152"/>
              <a:ext cx="681576" cy="258999"/>
            </a:xfrm>
            <a:prstGeom prst="rect">
              <a:avLst/>
            </a:prstGeom>
          </p:spPr>
        </p:pic>
        <p:pic>
          <p:nvPicPr>
            <p:cNvPr id="73" name="Picture 72"/>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73676" y="4784398"/>
              <a:ext cx="1022668" cy="394962"/>
            </a:xfrm>
            <a:prstGeom prst="rect">
              <a:avLst/>
            </a:prstGeom>
          </p:spPr>
        </p:pic>
        <p:pic>
          <p:nvPicPr>
            <p:cNvPr id="74" name="Picture 7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04065" y="4875418"/>
              <a:ext cx="500752" cy="242030"/>
            </a:xfrm>
            <a:prstGeom prst="rect">
              <a:avLst/>
            </a:prstGeom>
          </p:spPr>
        </p:pic>
        <p:pic>
          <p:nvPicPr>
            <p:cNvPr id="75" name="Picture 74"/>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t="25394" b="26586"/>
            <a:stretch/>
          </p:blipFill>
          <p:spPr>
            <a:xfrm>
              <a:off x="8424477" y="4853979"/>
              <a:ext cx="738876" cy="266481"/>
            </a:xfrm>
            <a:prstGeom prst="rect">
              <a:avLst/>
            </a:prstGeom>
          </p:spPr>
        </p:pic>
        <p:pic>
          <p:nvPicPr>
            <p:cNvPr id="13" name="Picture 12"/>
            <p:cNvPicPr>
              <a:picLocks noChangeAspect="1"/>
            </p:cNvPicPr>
            <p:nvPr/>
          </p:nvPicPr>
          <p:blipFill>
            <a:blip r:embed="rId13">
              <a:clrChange>
                <a:clrFrom>
                  <a:srgbClr val="FFFFFF"/>
                </a:clrFrom>
                <a:clrTo>
                  <a:srgbClr val="FFFFFF">
                    <a:alpha val="0"/>
                  </a:srgbClr>
                </a:clrTo>
              </a:clrChange>
            </a:blip>
            <a:stretch>
              <a:fillRect/>
            </a:stretch>
          </p:blipFill>
          <p:spPr>
            <a:xfrm>
              <a:off x="5956909" y="4489627"/>
              <a:ext cx="493476" cy="493476"/>
            </a:xfrm>
            <a:prstGeom prst="rect">
              <a:avLst/>
            </a:prstGeom>
          </p:spPr>
        </p:pic>
        <p:pic>
          <p:nvPicPr>
            <p:cNvPr id="81" name="Picture 80"/>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95189" y="4465538"/>
              <a:ext cx="996718" cy="349179"/>
            </a:xfrm>
            <a:prstGeom prst="rect">
              <a:avLst/>
            </a:prstGeom>
          </p:spPr>
        </p:pic>
      </p:grpSp>
      <p:sp>
        <p:nvSpPr>
          <p:cNvPr id="14" name="AutoShape 14" descr="Image result for hana db"/>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274158" y="1334988"/>
            <a:ext cx="8768380" cy="987619"/>
            <a:chOff x="610708" y="1725114"/>
            <a:chExt cx="8768380" cy="987619"/>
          </a:xfrm>
        </p:grpSpPr>
        <p:grpSp>
          <p:nvGrpSpPr>
            <p:cNvPr id="344" name="Group 343"/>
            <p:cNvGrpSpPr/>
            <p:nvPr/>
          </p:nvGrpSpPr>
          <p:grpSpPr>
            <a:xfrm>
              <a:off x="610708" y="1725114"/>
              <a:ext cx="8768380" cy="987619"/>
              <a:chOff x="103386" y="1698498"/>
              <a:chExt cx="6418525" cy="740714"/>
            </a:xfrm>
          </p:grpSpPr>
          <p:sp>
            <p:nvSpPr>
              <p:cNvPr id="314" name="Rounded Rectangle 313"/>
              <p:cNvSpPr/>
              <p:nvPr/>
            </p:nvSpPr>
            <p:spPr>
              <a:xfrm>
                <a:off x="1569176" y="1737116"/>
                <a:ext cx="4952735" cy="595786"/>
              </a:xfrm>
              <a:prstGeom prst="round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nvGrpSpPr>
              <p:cNvPr id="293" name="Group 292"/>
              <p:cNvGrpSpPr/>
              <p:nvPr/>
            </p:nvGrpSpPr>
            <p:grpSpPr>
              <a:xfrm>
                <a:off x="384226" y="1737116"/>
                <a:ext cx="1134315" cy="595786"/>
                <a:chOff x="0" y="656465"/>
                <a:chExt cx="1098835" cy="595786"/>
              </a:xfrm>
            </p:grpSpPr>
            <p:sp>
              <p:nvSpPr>
                <p:cNvPr id="312" name="Rounded Rectangle 311"/>
                <p:cNvSpPr/>
                <p:nvPr/>
              </p:nvSpPr>
              <p:spPr>
                <a:xfrm>
                  <a:off x="0" y="656465"/>
                  <a:ext cx="1098835" cy="595786"/>
                </a:xfrm>
                <a:prstGeom prst="roundRect">
                  <a:avLst/>
                </a:prstGeom>
                <a:solidFill>
                  <a:srgbClr val="00B38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3" name="Rounded Rectangle 10"/>
                <p:cNvSpPr/>
                <p:nvPr/>
              </p:nvSpPr>
              <p:spPr>
                <a:xfrm>
                  <a:off x="29084" y="685549"/>
                  <a:ext cx="1040667" cy="5376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algn="ctr" defTabSz="711182" fontAlgn="base">
                    <a:lnSpc>
                      <a:spcPct val="90000"/>
                    </a:lnSpc>
                    <a:spcBef>
                      <a:spcPct val="0"/>
                    </a:spcBef>
                    <a:spcAft>
                      <a:spcPct val="35000"/>
                    </a:spcAft>
                  </a:pPr>
                  <a:r>
                    <a:rPr lang="en-US" sz="1600" b="1" dirty="0">
                      <a:solidFill>
                        <a:prstClr val="white"/>
                      </a:solidFill>
                    </a:rPr>
                    <a:t>Applications</a:t>
                  </a:r>
                </a:p>
              </p:txBody>
            </p:sp>
          </p:grpSp>
          <p:grpSp>
            <p:nvGrpSpPr>
              <p:cNvPr id="327" name="Group 326"/>
              <p:cNvGrpSpPr/>
              <p:nvPr/>
            </p:nvGrpSpPr>
            <p:grpSpPr>
              <a:xfrm flipV="1">
                <a:off x="103386" y="1698498"/>
                <a:ext cx="215959" cy="740714"/>
                <a:chOff x="0" y="632473"/>
                <a:chExt cx="528846" cy="755494"/>
              </a:xfrm>
              <a:solidFill>
                <a:schemeClr val="bg1">
                  <a:lumMod val="75000"/>
                </a:schemeClr>
              </a:solidFill>
            </p:grpSpPr>
            <p:sp>
              <p:nvSpPr>
                <p:cNvPr id="337" name="Chevron 336"/>
                <p:cNvSpPr/>
                <p:nvPr/>
              </p:nvSpPr>
              <p:spPr>
                <a:xfrm rot="5400000">
                  <a:off x="-113324" y="745797"/>
                  <a:ext cx="755494" cy="528846"/>
                </a:xfrm>
                <a:prstGeom prst="chevron">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8" name="Chevron 6"/>
                <p:cNvSpPr/>
                <p:nvPr/>
              </p:nvSpPr>
              <p:spPr>
                <a:xfrm>
                  <a:off x="0" y="896896"/>
                  <a:ext cx="528846" cy="226648"/>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447" fontAlgn="base">
                    <a:lnSpc>
                      <a:spcPct val="90000"/>
                    </a:lnSpc>
                    <a:spcBef>
                      <a:spcPct val="0"/>
                    </a:spcBef>
                    <a:spcAft>
                      <a:spcPct val="35000"/>
                    </a:spcAft>
                  </a:pPr>
                  <a:endParaRPr lang="en-US" sz="1733">
                    <a:solidFill>
                      <a:prstClr val="white"/>
                    </a:solidFill>
                  </a:endParaRPr>
                </a:p>
              </p:txBody>
            </p:sp>
          </p:grpSp>
        </p:gr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17712" y="2228886"/>
              <a:ext cx="1003329" cy="239744"/>
            </a:xfrm>
            <a:prstGeom prst="rect">
              <a:avLst/>
            </a:prstGeom>
          </p:spPr>
        </p:pic>
        <p:pic>
          <p:nvPicPr>
            <p:cNvPr id="33" name="Picture 32"/>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3065" y="1909833"/>
              <a:ext cx="920418" cy="200651"/>
            </a:xfrm>
            <a:prstGeom prst="rect">
              <a:avLst/>
            </a:prstGeom>
          </p:spPr>
        </p:pic>
        <p:pic>
          <p:nvPicPr>
            <p:cNvPr id="34" name="Picture 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22283" y="1897803"/>
              <a:ext cx="1078059" cy="247406"/>
            </a:xfrm>
            <a:prstGeom prst="rect">
              <a:avLst/>
            </a:prstGeom>
          </p:spPr>
        </p:pic>
        <p:pic>
          <p:nvPicPr>
            <p:cNvPr id="105" name="Picture 104"/>
            <p:cNvPicPr>
              <a:picLocks noChangeAspect="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r="21436"/>
            <a:stretch/>
          </p:blipFill>
          <p:spPr>
            <a:xfrm>
              <a:off x="3789811" y="1868700"/>
              <a:ext cx="580610" cy="295609"/>
            </a:xfrm>
            <a:prstGeom prst="rect">
              <a:avLst/>
            </a:prstGeom>
          </p:spPr>
        </p:pic>
        <p:pic>
          <p:nvPicPr>
            <p:cNvPr id="35" name="Picture 3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022004" y="2285806"/>
              <a:ext cx="1190007" cy="184743"/>
            </a:xfrm>
            <a:prstGeom prst="rect">
              <a:avLst/>
            </a:prstGeom>
          </p:spPr>
        </p:pic>
        <p:pic>
          <p:nvPicPr>
            <p:cNvPr id="36" name="Picture 3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36346" y="1838279"/>
              <a:ext cx="712337" cy="401283"/>
            </a:xfrm>
            <a:prstGeom prst="rect">
              <a:avLst/>
            </a:prstGeom>
          </p:spPr>
        </p:pic>
        <p:pic>
          <p:nvPicPr>
            <p:cNvPr id="37" name="Picture 36"/>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87057" y="2128837"/>
              <a:ext cx="951009" cy="457762"/>
            </a:xfrm>
            <a:prstGeom prst="rect">
              <a:avLst/>
            </a:prstGeom>
          </p:spPr>
        </p:pic>
        <p:pic>
          <p:nvPicPr>
            <p:cNvPr id="38" name="Picture 37"/>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31447"/>
            <a:stretch/>
          </p:blipFill>
          <p:spPr>
            <a:xfrm>
              <a:off x="7783973" y="2178752"/>
              <a:ext cx="725903" cy="348343"/>
            </a:xfrm>
            <a:prstGeom prst="rect">
              <a:avLst/>
            </a:prstGeom>
          </p:spPr>
        </p:pic>
        <p:pic>
          <p:nvPicPr>
            <p:cNvPr id="39" name="Picture 38"/>
            <p:cNvPicPr>
              <a:picLocks noChangeAspect="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t="15968" b="13429"/>
            <a:stretch/>
          </p:blipFill>
          <p:spPr>
            <a:xfrm>
              <a:off x="6350974" y="1853891"/>
              <a:ext cx="633076" cy="335229"/>
            </a:xfrm>
            <a:prstGeom prst="rect">
              <a:avLst/>
            </a:prstGeom>
          </p:spPr>
        </p:pic>
        <p:pic>
          <p:nvPicPr>
            <p:cNvPr id="43" name="Picture 4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288692" y="1918500"/>
              <a:ext cx="744218" cy="196008"/>
            </a:xfrm>
            <a:prstGeom prst="rect">
              <a:avLst/>
            </a:prstGeom>
          </p:spPr>
        </p:pic>
        <p:pic>
          <p:nvPicPr>
            <p:cNvPr id="45" name="Picture 44"/>
            <p:cNvPicPr>
              <a:picLocks noChangeAspect="1"/>
            </p:cNvPicPr>
            <p:nvPr/>
          </p:nvPicPr>
          <p:blipFill rotWithShape="1">
            <a:blip r:embed="rId25" cstate="print">
              <a:extLst>
                <a:ext uri="{28A0092B-C50C-407E-A947-70E740481C1C}">
                  <a14:useLocalDpi xmlns:a14="http://schemas.microsoft.com/office/drawing/2010/main" val="0"/>
                </a:ext>
              </a:extLst>
            </a:blip>
            <a:srcRect l="9113" t="25330" r="5685" b="22475"/>
            <a:stretch/>
          </p:blipFill>
          <p:spPr>
            <a:xfrm>
              <a:off x="5366681" y="2222614"/>
              <a:ext cx="1117954" cy="323408"/>
            </a:xfrm>
            <a:prstGeom prst="rect">
              <a:avLst/>
            </a:prstGeom>
          </p:spPr>
        </p:pic>
        <p:pic>
          <p:nvPicPr>
            <p:cNvPr id="118" name="Picture 117"/>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35375" y="2204942"/>
              <a:ext cx="728624" cy="324247"/>
            </a:xfrm>
            <a:prstGeom prst="rect">
              <a:avLst/>
            </a:prstGeom>
          </p:spPr>
        </p:pic>
        <p:pic>
          <p:nvPicPr>
            <p:cNvPr id="46" name="Picture 45"/>
            <p:cNvPicPr>
              <a:picLocks noChangeAspect="1"/>
            </p:cNvPicPr>
            <p:nvPr/>
          </p:nvPicPr>
          <p:blipFill rotWithShape="1">
            <a:blip r:embed="rId27" cstate="print">
              <a:extLst>
                <a:ext uri="{28A0092B-C50C-407E-A947-70E740481C1C}">
                  <a14:useLocalDpi xmlns:a14="http://schemas.microsoft.com/office/drawing/2010/main" val="0"/>
                </a:ext>
              </a:extLst>
            </a:blip>
            <a:srcRect t="23143" b="21428"/>
            <a:stretch/>
          </p:blipFill>
          <p:spPr>
            <a:xfrm>
              <a:off x="7191127" y="1891820"/>
              <a:ext cx="821962" cy="242988"/>
            </a:xfrm>
            <a:prstGeom prst="rect">
              <a:avLst/>
            </a:prstGeom>
          </p:spPr>
        </p:pic>
      </p:grpSp>
      <p:sp>
        <p:nvSpPr>
          <p:cNvPr id="48" name="AutoShape 24" descr="Image result for ssh"/>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273050" y="4718254"/>
            <a:ext cx="8769486" cy="995741"/>
            <a:chOff x="609600" y="5108380"/>
            <a:chExt cx="8769486" cy="995741"/>
          </a:xfrm>
        </p:grpSpPr>
        <p:grpSp>
          <p:nvGrpSpPr>
            <p:cNvPr id="342" name="Group 341"/>
            <p:cNvGrpSpPr/>
            <p:nvPr/>
          </p:nvGrpSpPr>
          <p:grpSpPr>
            <a:xfrm>
              <a:off x="609600" y="5108380"/>
              <a:ext cx="8769486" cy="987619"/>
              <a:chOff x="103386" y="3558285"/>
              <a:chExt cx="6419334" cy="740714"/>
            </a:xfrm>
          </p:grpSpPr>
          <p:sp>
            <p:nvSpPr>
              <p:cNvPr id="302" name="Rounded Rectangle 301"/>
              <p:cNvSpPr/>
              <p:nvPr/>
            </p:nvSpPr>
            <p:spPr>
              <a:xfrm>
                <a:off x="1569176" y="3703213"/>
                <a:ext cx="4953544" cy="595786"/>
              </a:xfrm>
              <a:prstGeom prst="round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nvGrpSpPr>
              <p:cNvPr id="299" name="Group 298"/>
              <p:cNvGrpSpPr/>
              <p:nvPr/>
            </p:nvGrpSpPr>
            <p:grpSpPr>
              <a:xfrm>
                <a:off x="384226" y="3703213"/>
                <a:ext cx="1134315" cy="595786"/>
                <a:chOff x="0" y="2622562"/>
                <a:chExt cx="1098835" cy="595786"/>
              </a:xfrm>
            </p:grpSpPr>
            <p:sp>
              <p:nvSpPr>
                <p:cNvPr id="300" name="Rounded Rectangle 299"/>
                <p:cNvSpPr/>
                <p:nvPr/>
              </p:nvSpPr>
              <p:spPr>
                <a:xfrm>
                  <a:off x="0" y="2622562"/>
                  <a:ext cx="1098835" cy="595786"/>
                </a:xfrm>
                <a:prstGeom prst="roundRect">
                  <a:avLst/>
                </a:prstGeom>
                <a:solidFill>
                  <a:srgbClr val="00B38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1" name="Rounded Rectangle 22"/>
                <p:cNvSpPr/>
                <p:nvPr/>
              </p:nvSpPr>
              <p:spPr>
                <a:xfrm>
                  <a:off x="29084" y="2651646"/>
                  <a:ext cx="1040667" cy="5376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algn="ctr" defTabSz="711182" fontAlgn="base">
                    <a:lnSpc>
                      <a:spcPct val="90000"/>
                    </a:lnSpc>
                    <a:spcBef>
                      <a:spcPct val="0"/>
                    </a:spcBef>
                    <a:spcAft>
                      <a:spcPct val="35000"/>
                    </a:spcAft>
                  </a:pPr>
                  <a:r>
                    <a:rPr lang="en-US" sz="1600" b="1" dirty="0">
                      <a:solidFill>
                        <a:prstClr val="white"/>
                      </a:solidFill>
                    </a:rPr>
                    <a:t>Inventory &amp; Infrastructure Discovery</a:t>
                  </a:r>
                </a:p>
              </p:txBody>
            </p:sp>
          </p:grpSp>
          <p:grpSp>
            <p:nvGrpSpPr>
              <p:cNvPr id="330" name="Group 329"/>
              <p:cNvGrpSpPr/>
              <p:nvPr/>
            </p:nvGrpSpPr>
            <p:grpSpPr>
              <a:xfrm flipV="1">
                <a:off x="103386" y="3558285"/>
                <a:ext cx="215959" cy="740714"/>
                <a:chOff x="0" y="2529368"/>
                <a:chExt cx="528846" cy="755494"/>
              </a:xfrm>
              <a:solidFill>
                <a:schemeClr val="bg1">
                  <a:lumMod val="75000"/>
                </a:schemeClr>
              </a:solidFill>
            </p:grpSpPr>
            <p:sp>
              <p:nvSpPr>
                <p:cNvPr id="331" name="Chevron 330"/>
                <p:cNvSpPr/>
                <p:nvPr/>
              </p:nvSpPr>
              <p:spPr>
                <a:xfrm rot="5400000">
                  <a:off x="-113324" y="2642692"/>
                  <a:ext cx="755494" cy="528846"/>
                </a:xfrm>
                <a:prstGeom prst="chevron">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2" name="Chevron 12"/>
                <p:cNvSpPr/>
                <p:nvPr/>
              </p:nvSpPr>
              <p:spPr>
                <a:xfrm>
                  <a:off x="0" y="2793791"/>
                  <a:ext cx="528846" cy="226648"/>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447" fontAlgn="base">
                    <a:lnSpc>
                      <a:spcPct val="90000"/>
                    </a:lnSpc>
                    <a:spcBef>
                      <a:spcPct val="0"/>
                    </a:spcBef>
                    <a:spcAft>
                      <a:spcPct val="35000"/>
                    </a:spcAft>
                  </a:pPr>
                  <a:endParaRPr lang="en-US" sz="1733">
                    <a:solidFill>
                      <a:prstClr val="white"/>
                    </a:solidFill>
                  </a:endParaRPr>
                </a:p>
              </p:txBody>
            </p:sp>
          </p:grpSp>
        </p:grpSp>
        <p:pic>
          <p:nvPicPr>
            <p:cNvPr id="140" name="Picture 139"/>
            <p:cNvPicPr>
              <a:picLocks noChangeAspect="1"/>
            </p:cNvPicPr>
            <p:nvPr/>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l="41143" t="30953" r="41238" b="30407"/>
            <a:stretch/>
          </p:blipFill>
          <p:spPr>
            <a:xfrm>
              <a:off x="7022200" y="5309819"/>
              <a:ext cx="337854" cy="388989"/>
            </a:xfrm>
            <a:prstGeom prst="rect">
              <a:avLst/>
            </a:prstGeom>
          </p:spPr>
        </p:pic>
        <p:pic>
          <p:nvPicPr>
            <p:cNvPr id="141" name="Picture 140"/>
            <p:cNvPicPr>
              <a:picLocks noChangeAspect="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18795" y="5393252"/>
              <a:ext cx="526238" cy="270361"/>
            </a:xfrm>
            <a:prstGeom prst="rect">
              <a:avLst/>
            </a:prstGeom>
          </p:spPr>
        </p:pic>
        <p:pic>
          <p:nvPicPr>
            <p:cNvPr id="142" name="Picture 14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295085" y="5751537"/>
              <a:ext cx="1152887" cy="309932"/>
            </a:xfrm>
            <a:prstGeom prst="rect">
              <a:avLst/>
            </a:prstGeom>
          </p:spPr>
        </p:pic>
        <p:pic>
          <p:nvPicPr>
            <p:cNvPr id="143" name="Picture 142"/>
            <p:cNvPicPr>
              <a:picLocks noChangeAspect="1"/>
            </p:cNvPicPr>
            <p:nvPr/>
          </p:nvPicPr>
          <p:blipFill rotWithShape="1">
            <a:blip r:embed="rId31" cstate="print">
              <a:extLst>
                <a:ext uri="{28A0092B-C50C-407E-A947-70E740481C1C}">
                  <a14:useLocalDpi xmlns:a14="http://schemas.microsoft.com/office/drawing/2010/main" val="0"/>
                </a:ext>
              </a:extLst>
            </a:blip>
            <a:srcRect l="20599" t="13174" r="23405" b="22223"/>
            <a:stretch/>
          </p:blipFill>
          <p:spPr>
            <a:xfrm>
              <a:off x="8634269" y="5440199"/>
              <a:ext cx="615103" cy="501697"/>
            </a:xfrm>
            <a:prstGeom prst="rect">
              <a:avLst/>
            </a:prstGeom>
          </p:spPr>
        </p:pic>
        <p:pic>
          <p:nvPicPr>
            <p:cNvPr id="144" name="Picture 14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82480" y="5864377"/>
              <a:ext cx="1003329" cy="239744"/>
            </a:xfrm>
            <a:prstGeom prst="rect">
              <a:avLst/>
            </a:prstGeom>
          </p:spPr>
        </p:pic>
        <p:pic>
          <p:nvPicPr>
            <p:cNvPr id="146" name="Picture 14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528142" y="5340396"/>
              <a:ext cx="987766" cy="321429"/>
            </a:xfrm>
            <a:prstGeom prst="rect">
              <a:avLst/>
            </a:prstGeom>
          </p:spPr>
        </p:pic>
        <p:pic>
          <p:nvPicPr>
            <p:cNvPr id="147" name="Picture 146"/>
            <p:cNvPicPr>
              <a:picLocks noChangeAspect="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27795" y="5750332"/>
              <a:ext cx="617844" cy="274948"/>
            </a:xfrm>
            <a:prstGeom prst="rect">
              <a:avLst/>
            </a:prstGeom>
          </p:spPr>
        </p:pic>
        <p:pic>
          <p:nvPicPr>
            <p:cNvPr id="148" name="Picture 147"/>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115364" y="5353221"/>
              <a:ext cx="549138" cy="269421"/>
            </a:xfrm>
            <a:prstGeom prst="rect">
              <a:avLst/>
            </a:prstGeom>
          </p:spPr>
        </p:pic>
        <p:pic>
          <p:nvPicPr>
            <p:cNvPr id="149" name="Picture 14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870349" y="5496035"/>
              <a:ext cx="658742" cy="306604"/>
            </a:xfrm>
            <a:prstGeom prst="rect">
              <a:avLst/>
            </a:prstGeom>
          </p:spPr>
        </p:pic>
        <p:pic>
          <p:nvPicPr>
            <p:cNvPr id="150" name="Picture 149"/>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751204" y="5393252"/>
              <a:ext cx="907147" cy="233826"/>
            </a:xfrm>
            <a:prstGeom prst="rect">
              <a:avLst/>
            </a:prstGeom>
          </p:spPr>
        </p:pic>
        <p:pic>
          <p:nvPicPr>
            <p:cNvPr id="153" name="Picture 152"/>
            <p:cNvPicPr>
              <a:picLocks noChangeAspect="1"/>
            </p:cNvPicPr>
            <p:nvPr/>
          </p:nvPicPr>
          <p:blipFill rotWithShape="1">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9" t="9007" r="21290" b="9569"/>
            <a:stretch/>
          </p:blipFill>
          <p:spPr>
            <a:xfrm>
              <a:off x="3812355" y="5793612"/>
              <a:ext cx="1110342" cy="213811"/>
            </a:xfrm>
            <a:prstGeom prst="rect">
              <a:avLst/>
            </a:prstGeom>
          </p:spPr>
        </p:pic>
        <p:pic>
          <p:nvPicPr>
            <p:cNvPr id="76" name="Picture 75"/>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345831" y="5495386"/>
              <a:ext cx="714928" cy="464703"/>
            </a:xfrm>
            <a:prstGeom prst="rect">
              <a:avLst/>
            </a:prstGeom>
          </p:spPr>
        </p:pic>
      </p:grpSp>
      <p:grpSp>
        <p:nvGrpSpPr>
          <p:cNvPr id="15" name="Group 14"/>
          <p:cNvGrpSpPr/>
          <p:nvPr/>
        </p:nvGrpSpPr>
        <p:grpSpPr>
          <a:xfrm>
            <a:off x="274156" y="3037487"/>
            <a:ext cx="8751127" cy="1095795"/>
            <a:chOff x="610706" y="3427613"/>
            <a:chExt cx="8751127" cy="1095795"/>
          </a:xfrm>
        </p:grpSpPr>
        <p:sp>
          <p:nvSpPr>
            <p:cNvPr id="318" name="Rounded Rectangle 317"/>
            <p:cNvSpPr/>
            <p:nvPr/>
          </p:nvSpPr>
          <p:spPr>
            <a:xfrm>
              <a:off x="2595876" y="3540905"/>
              <a:ext cx="6765957" cy="794381"/>
            </a:xfrm>
            <a:prstGeom prst="round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16" name="Rounded Rectangle 315"/>
            <p:cNvSpPr/>
            <p:nvPr/>
          </p:nvSpPr>
          <p:spPr>
            <a:xfrm>
              <a:off x="994363" y="3540031"/>
              <a:ext cx="1549594" cy="794381"/>
            </a:xfrm>
            <a:prstGeom prst="roundRect">
              <a:avLst/>
            </a:prstGeom>
            <a:solidFill>
              <a:srgbClr val="00B38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7" name="Rounded Rectangle 6"/>
            <p:cNvSpPr/>
            <p:nvPr/>
          </p:nvSpPr>
          <p:spPr>
            <a:xfrm>
              <a:off x="1035378" y="3578810"/>
              <a:ext cx="1467565" cy="7168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algn="ctr" defTabSz="711182" fontAlgn="base">
                <a:lnSpc>
                  <a:spcPct val="90000"/>
                </a:lnSpc>
                <a:spcBef>
                  <a:spcPct val="0"/>
                </a:spcBef>
                <a:spcAft>
                  <a:spcPct val="35000"/>
                </a:spcAft>
              </a:pPr>
              <a:r>
                <a:rPr lang="en-US" sz="1600" b="1" dirty="0">
                  <a:solidFill>
                    <a:prstClr val="white"/>
                  </a:solidFill>
                </a:rPr>
                <a:t>Clusters &amp; Load Balancers</a:t>
              </a:r>
            </a:p>
          </p:txBody>
        </p:sp>
        <p:sp>
          <p:nvSpPr>
            <p:cNvPr id="339" name="Chevron 338"/>
            <p:cNvSpPr/>
            <p:nvPr/>
          </p:nvSpPr>
          <p:spPr>
            <a:xfrm rot="16200000" flipV="1">
              <a:off x="210319" y="3828000"/>
              <a:ext cx="1095795" cy="295022"/>
            </a:xfrm>
            <a:prstGeom prst="chevron">
              <a:avLst/>
            </a:prstGeom>
            <a:solidFill>
              <a:schemeClr val="bg1">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0" name="Chevron 4"/>
            <p:cNvSpPr/>
            <p:nvPr/>
          </p:nvSpPr>
          <p:spPr>
            <a:xfrm flipV="1">
              <a:off x="610707" y="3881456"/>
              <a:ext cx="295022" cy="296285"/>
            </a:xfrm>
            <a:prstGeom prst="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447" fontAlgn="base">
                <a:lnSpc>
                  <a:spcPct val="90000"/>
                </a:lnSpc>
                <a:spcBef>
                  <a:spcPct val="0"/>
                </a:spcBef>
                <a:spcAft>
                  <a:spcPct val="35000"/>
                </a:spcAft>
              </a:pPr>
              <a:endParaRPr lang="en-US" sz="1733">
                <a:solidFill>
                  <a:prstClr val="white"/>
                </a:solidFill>
              </a:endParaRPr>
            </a:p>
          </p:txBody>
        </p:sp>
        <p:pic>
          <p:nvPicPr>
            <p:cNvPr id="18" name="Picture 17"/>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50231" y="3926009"/>
              <a:ext cx="728624" cy="324247"/>
            </a:xfrm>
            <a:prstGeom prst="rect">
              <a:avLst/>
            </a:prstGeom>
          </p:spPr>
        </p:pic>
        <p:pic>
          <p:nvPicPr>
            <p:cNvPr id="87" name="Picture 86"/>
            <p:cNvPicPr>
              <a:picLocks noChangeAspect="1"/>
            </p:cNvPicPr>
            <p:nvPr/>
          </p:nvPicPr>
          <p:blipFill rotWithShape="1">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rcRect l="7530" t="33050" r="6387" b="37811"/>
            <a:stretch/>
          </p:blipFill>
          <p:spPr>
            <a:xfrm>
              <a:off x="3278634" y="3998644"/>
              <a:ext cx="748059" cy="253215"/>
            </a:xfrm>
            <a:prstGeom prst="rect">
              <a:avLst/>
            </a:prstGeom>
          </p:spPr>
        </p:pic>
        <p:pic>
          <p:nvPicPr>
            <p:cNvPr id="19" name="Picture 18"/>
            <p:cNvPicPr>
              <a:picLocks noChangeAspect="1"/>
            </p:cNvPicPr>
            <p:nvPr/>
          </p:nvPicPr>
          <p:blipFill rotWithShape="1">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rcRect t="16794" b="21497"/>
            <a:stretch/>
          </p:blipFill>
          <p:spPr>
            <a:xfrm>
              <a:off x="2679241" y="3563113"/>
              <a:ext cx="1086448" cy="446596"/>
            </a:xfrm>
            <a:prstGeom prst="rect">
              <a:avLst/>
            </a:prstGeom>
          </p:spPr>
        </p:pic>
        <p:pic>
          <p:nvPicPr>
            <p:cNvPr id="21" name="Picture 20"/>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44346" y="3522439"/>
              <a:ext cx="963704" cy="466555"/>
            </a:xfrm>
            <a:prstGeom prst="rect">
              <a:avLst/>
            </a:prstGeom>
          </p:spPr>
        </p:pic>
        <p:pic>
          <p:nvPicPr>
            <p:cNvPr id="22" name="Picture 21"/>
            <p:cNvPicPr>
              <a:picLocks noChangeAspect="1"/>
            </p:cNvPicPr>
            <p:nvPr/>
          </p:nvPicPr>
          <p:blipFill>
            <a:blip r:embed="rId42"/>
            <a:stretch>
              <a:fillRect/>
            </a:stretch>
          </p:blipFill>
          <p:spPr>
            <a:xfrm>
              <a:off x="6064313" y="3615630"/>
              <a:ext cx="831795" cy="242607"/>
            </a:xfrm>
            <a:prstGeom prst="rect">
              <a:avLst/>
            </a:prstGeom>
          </p:spPr>
        </p:pic>
        <p:pic>
          <p:nvPicPr>
            <p:cNvPr id="24" name="Picture 23"/>
            <p:cNvPicPr>
              <a:picLocks noChangeAspect="1"/>
            </p:cNvPicPr>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83763" y="3927488"/>
              <a:ext cx="893568" cy="286852"/>
            </a:xfrm>
            <a:prstGeom prst="rect">
              <a:avLst/>
            </a:prstGeom>
          </p:spPr>
        </p:pic>
        <p:pic>
          <p:nvPicPr>
            <p:cNvPr id="25" name="Picture 2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104017" y="3517730"/>
              <a:ext cx="445340" cy="445340"/>
            </a:xfrm>
            <a:prstGeom prst="rect">
              <a:avLst/>
            </a:prstGeom>
          </p:spPr>
        </p:pic>
        <p:pic>
          <p:nvPicPr>
            <p:cNvPr id="27" name="Picture 26"/>
            <p:cNvPicPr>
              <a:picLocks noChangeAspect="1"/>
            </p:cNvPicPr>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0869" y="3951429"/>
              <a:ext cx="870756" cy="369439"/>
            </a:xfrm>
            <a:prstGeom prst="rect">
              <a:avLst/>
            </a:prstGeom>
          </p:spPr>
        </p:pic>
        <p:pic>
          <p:nvPicPr>
            <p:cNvPr id="28" name="Picture 2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849165" y="3612116"/>
              <a:ext cx="700626" cy="280250"/>
            </a:xfrm>
            <a:prstGeom prst="rect">
              <a:avLst/>
            </a:prstGeom>
          </p:spPr>
        </p:pic>
        <p:pic>
          <p:nvPicPr>
            <p:cNvPr id="29" name="Picture 2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8502556" y="3757881"/>
              <a:ext cx="664185" cy="498139"/>
            </a:xfrm>
            <a:prstGeom prst="rect">
              <a:avLst/>
            </a:prstGeom>
          </p:spPr>
        </p:pic>
        <p:pic>
          <p:nvPicPr>
            <p:cNvPr id="31" name="Picture 30"/>
            <p:cNvPicPr>
              <a:picLocks noChangeAspect="1"/>
            </p:cNvPicPr>
            <p:nvPr/>
          </p:nvPicPr>
          <p:blipFill>
            <a:blip r:embed="rId48"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412769" y="3956408"/>
              <a:ext cx="842844" cy="250187"/>
            </a:xfrm>
            <a:prstGeom prst="rect">
              <a:avLst/>
            </a:prstGeom>
          </p:spPr>
        </p:pic>
        <p:pic>
          <p:nvPicPr>
            <p:cNvPr id="88" name="Picture 87"/>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3814568" y="3446874"/>
              <a:ext cx="1154364" cy="425942"/>
            </a:xfrm>
            <a:prstGeom prst="rect">
              <a:avLst/>
            </a:prstGeom>
          </p:spPr>
        </p:pic>
      </p:grpSp>
      <p:grpSp>
        <p:nvGrpSpPr>
          <p:cNvPr id="17" name="Group 16"/>
          <p:cNvGrpSpPr/>
          <p:nvPr/>
        </p:nvGrpSpPr>
        <p:grpSpPr>
          <a:xfrm>
            <a:off x="273050" y="2120129"/>
            <a:ext cx="8769486" cy="1172570"/>
            <a:chOff x="609600" y="2510255"/>
            <a:chExt cx="8769486" cy="1172570"/>
          </a:xfrm>
        </p:grpSpPr>
        <p:grpSp>
          <p:nvGrpSpPr>
            <p:cNvPr id="16" name="Group 15"/>
            <p:cNvGrpSpPr/>
            <p:nvPr/>
          </p:nvGrpSpPr>
          <p:grpSpPr>
            <a:xfrm>
              <a:off x="609600" y="2510255"/>
              <a:ext cx="8769486" cy="1103802"/>
              <a:chOff x="609600" y="2510255"/>
              <a:chExt cx="8769486" cy="1103802"/>
            </a:xfrm>
          </p:grpSpPr>
          <p:grpSp>
            <p:nvGrpSpPr>
              <p:cNvPr id="346" name="Group 345"/>
              <p:cNvGrpSpPr/>
              <p:nvPr/>
            </p:nvGrpSpPr>
            <p:grpSpPr>
              <a:xfrm>
                <a:off x="609600" y="2510255"/>
                <a:ext cx="8769486" cy="1103802"/>
                <a:chOff x="103386" y="2938355"/>
                <a:chExt cx="6419334" cy="827851"/>
              </a:xfrm>
            </p:grpSpPr>
            <p:sp>
              <p:nvSpPr>
                <p:cNvPr id="306" name="Rounded Rectangle 305"/>
                <p:cNvSpPr/>
                <p:nvPr/>
              </p:nvSpPr>
              <p:spPr>
                <a:xfrm>
                  <a:off x="1569176" y="3043467"/>
                  <a:ext cx="4953544" cy="595786"/>
                </a:xfrm>
                <a:prstGeom prst="round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nvGrpSpPr>
                <p:cNvPr id="297" name="Group 296"/>
                <p:cNvGrpSpPr/>
                <p:nvPr/>
              </p:nvGrpSpPr>
              <p:grpSpPr>
                <a:xfrm>
                  <a:off x="384226" y="3047848"/>
                  <a:ext cx="1134315" cy="595786"/>
                  <a:chOff x="0" y="1967197"/>
                  <a:chExt cx="1098835" cy="595786"/>
                </a:xfrm>
              </p:grpSpPr>
              <p:sp>
                <p:nvSpPr>
                  <p:cNvPr id="304" name="Rounded Rectangle 303"/>
                  <p:cNvSpPr/>
                  <p:nvPr/>
                </p:nvSpPr>
                <p:spPr>
                  <a:xfrm>
                    <a:off x="0" y="1967197"/>
                    <a:ext cx="1098835" cy="595786"/>
                  </a:xfrm>
                  <a:prstGeom prst="roundRect">
                    <a:avLst/>
                  </a:prstGeom>
                  <a:solidFill>
                    <a:srgbClr val="00B38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5" name="Rounded Rectangle 18"/>
                  <p:cNvSpPr/>
                  <p:nvPr/>
                </p:nvSpPr>
                <p:spPr>
                  <a:xfrm>
                    <a:off x="29084" y="1996281"/>
                    <a:ext cx="1040667" cy="5376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algn="ctr" defTabSz="711182" fontAlgn="base">
                      <a:lnSpc>
                        <a:spcPct val="90000"/>
                      </a:lnSpc>
                      <a:spcBef>
                        <a:spcPct val="0"/>
                      </a:spcBef>
                      <a:spcAft>
                        <a:spcPct val="35000"/>
                      </a:spcAft>
                    </a:pPr>
                    <a:r>
                      <a:rPr lang="en-US" sz="1600" b="1" dirty="0">
                        <a:solidFill>
                          <a:prstClr val="white"/>
                        </a:solidFill>
                      </a:rPr>
                      <a:t>Databases</a:t>
                    </a:r>
                  </a:p>
                </p:txBody>
              </p:sp>
            </p:grpSp>
            <p:grpSp>
              <p:nvGrpSpPr>
                <p:cNvPr id="329" name="Group 328"/>
                <p:cNvGrpSpPr/>
                <p:nvPr/>
              </p:nvGrpSpPr>
              <p:grpSpPr>
                <a:xfrm flipV="1">
                  <a:off x="103386" y="2938355"/>
                  <a:ext cx="215959" cy="827851"/>
                  <a:chOff x="-1" y="1808194"/>
                  <a:chExt cx="528847" cy="844370"/>
                </a:xfrm>
                <a:solidFill>
                  <a:schemeClr val="bg1">
                    <a:lumMod val="75000"/>
                  </a:schemeClr>
                </a:solidFill>
              </p:grpSpPr>
              <p:sp>
                <p:nvSpPr>
                  <p:cNvPr id="333" name="Chevron 332"/>
                  <p:cNvSpPr/>
                  <p:nvPr/>
                </p:nvSpPr>
                <p:spPr>
                  <a:xfrm rot="5400000">
                    <a:off x="-157763" y="1965956"/>
                    <a:ext cx="844370" cy="528846"/>
                  </a:xfrm>
                  <a:prstGeom prst="chevron">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4" name="Chevron 10"/>
                  <p:cNvSpPr/>
                  <p:nvPr/>
                </p:nvSpPr>
                <p:spPr>
                  <a:xfrm>
                    <a:off x="0" y="2161492"/>
                    <a:ext cx="528846" cy="226648"/>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007" tIns="11007" rIns="11007" bIns="11007" numCol="1" spcCol="1270" anchor="ctr" anchorCtr="0">
                    <a:noAutofit/>
                  </a:bodyPr>
                  <a:lstStyle/>
                  <a:p>
                    <a:pPr algn="ctr" defTabSz="770447" fontAlgn="base">
                      <a:lnSpc>
                        <a:spcPct val="90000"/>
                      </a:lnSpc>
                      <a:spcBef>
                        <a:spcPct val="0"/>
                      </a:spcBef>
                      <a:spcAft>
                        <a:spcPct val="35000"/>
                      </a:spcAft>
                    </a:pPr>
                    <a:endParaRPr lang="en-US" sz="1733">
                      <a:solidFill>
                        <a:prstClr val="white"/>
                      </a:solidFill>
                    </a:endParaRPr>
                  </a:p>
                </p:txBody>
              </p:sp>
            </p:grpSp>
          </p:grpSp>
          <p:pic>
            <p:nvPicPr>
              <p:cNvPr id="125" name="Picture 124"/>
              <p:cNvPicPr>
                <a:picLocks noChangeAspect="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2003" y="2758329"/>
                <a:ext cx="672921" cy="560995"/>
              </a:xfrm>
              <a:prstGeom prst="rect">
                <a:avLst/>
              </a:prstGeom>
            </p:spPr>
          </p:pic>
          <p:pic>
            <p:nvPicPr>
              <p:cNvPr id="126" name="Picture 125"/>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3473873" y="2768731"/>
                <a:ext cx="878694" cy="257925"/>
              </a:xfrm>
              <a:prstGeom prst="rect">
                <a:avLst/>
              </a:prstGeom>
            </p:spPr>
          </p:pic>
          <p:pic>
            <p:nvPicPr>
              <p:cNvPr id="129" name="Picture 12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07706" y="3164072"/>
                <a:ext cx="1003329" cy="239744"/>
              </a:xfrm>
              <a:prstGeom prst="rect">
                <a:avLst/>
              </a:prstGeom>
            </p:spPr>
          </p:pic>
          <p:pic>
            <p:nvPicPr>
              <p:cNvPr id="52" name="Picture 51"/>
              <p:cNvPicPr>
                <a:picLocks noChangeAspect="1"/>
              </p:cNvPicPr>
              <p:nvPr/>
            </p:nvPicPr>
            <p:blipFill rotWithShape="1">
              <a:blip r:embed="rId52">
                <a:extLst>
                  <a:ext uri="{28A0092B-C50C-407E-A947-70E740481C1C}">
                    <a14:useLocalDpi xmlns:a14="http://schemas.microsoft.com/office/drawing/2010/main" val="0"/>
                  </a:ext>
                </a:extLst>
              </a:blip>
              <a:srcRect l="21930" t="20286" r="21930" b="15714"/>
              <a:stretch/>
            </p:blipFill>
            <p:spPr>
              <a:xfrm>
                <a:off x="6878774" y="2802250"/>
                <a:ext cx="609600" cy="609600"/>
              </a:xfrm>
              <a:prstGeom prst="rect">
                <a:avLst/>
              </a:prstGeom>
            </p:spPr>
          </p:pic>
          <p:pic>
            <p:nvPicPr>
              <p:cNvPr id="53" name="Picture 52"/>
              <p:cNvPicPr>
                <a:picLocks noChangeAspect="1"/>
              </p:cNvPicPr>
              <p:nvPr/>
            </p:nvPicPr>
            <p:blipFill rotWithShape="1">
              <a:blip r:embed="rId53" cstate="print">
                <a:clrChange>
                  <a:clrFrom>
                    <a:srgbClr val="F1F1F1"/>
                  </a:clrFrom>
                  <a:clrTo>
                    <a:srgbClr val="F1F1F1">
                      <a:alpha val="0"/>
                    </a:srgbClr>
                  </a:clrTo>
                </a:clrChange>
                <a:extLst>
                  <a:ext uri="{28A0092B-C50C-407E-A947-70E740481C1C}">
                    <a14:useLocalDpi xmlns:a14="http://schemas.microsoft.com/office/drawing/2010/main" val="0"/>
                  </a:ext>
                </a:extLst>
              </a:blip>
              <a:srcRect t="5735" b="23985"/>
              <a:stretch/>
            </p:blipFill>
            <p:spPr>
              <a:xfrm>
                <a:off x="4422124" y="2731637"/>
                <a:ext cx="484756" cy="340690"/>
              </a:xfrm>
              <a:prstGeom prst="rect">
                <a:avLst/>
              </a:prstGeom>
            </p:spPr>
          </p:pic>
          <p:pic>
            <p:nvPicPr>
              <p:cNvPr id="56" name="Picture 55"/>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5660" y="2798414"/>
                <a:ext cx="678142" cy="601344"/>
              </a:xfrm>
              <a:prstGeom prst="rect">
                <a:avLst/>
              </a:prstGeom>
            </p:spPr>
          </p:pic>
          <p:pic>
            <p:nvPicPr>
              <p:cNvPr id="134" name="Picture 133"/>
              <p:cNvPicPr>
                <a:picLocks noChangeAspect="1"/>
              </p:cNvPicPr>
              <p:nvPr/>
            </p:nvPicPr>
            <p:blipFill rotWithShape="1">
              <a:blip r:embed="rId55" cstate="print">
                <a:extLst>
                  <a:ext uri="{28A0092B-C50C-407E-A947-70E740481C1C}">
                    <a14:useLocalDpi xmlns:a14="http://schemas.microsoft.com/office/drawing/2010/main" val="0"/>
                  </a:ext>
                </a:extLst>
              </a:blip>
              <a:srcRect t="11605" b="26667"/>
              <a:stretch/>
            </p:blipFill>
            <p:spPr>
              <a:xfrm>
                <a:off x="8398408" y="2797492"/>
                <a:ext cx="682301" cy="315880"/>
              </a:xfrm>
              <a:prstGeom prst="rect">
                <a:avLst/>
              </a:prstGeom>
            </p:spPr>
          </p:pic>
          <p:pic>
            <p:nvPicPr>
              <p:cNvPr id="60" name="Picture 59"/>
              <p:cNvPicPr>
                <a:picLocks noChangeAspect="1"/>
              </p:cNvPicPr>
              <p:nvPr/>
            </p:nvPicPr>
            <p:blipFill rotWithShape="1">
              <a:blip r:embed="rId56" cstate="print">
                <a:clrChange>
                  <a:clrFrom>
                    <a:srgbClr val="FFFFFF"/>
                  </a:clrFrom>
                  <a:clrTo>
                    <a:srgbClr val="FFFFFF">
                      <a:alpha val="0"/>
                    </a:srgbClr>
                  </a:clrTo>
                </a:clrChange>
                <a:extLst>
                  <a:ext uri="{28A0092B-C50C-407E-A947-70E740481C1C}">
                    <a14:useLocalDpi xmlns:a14="http://schemas.microsoft.com/office/drawing/2010/main" val="0"/>
                  </a:ext>
                </a:extLst>
              </a:blip>
              <a:srcRect l="1828" t="17417" r="4571" b="34442"/>
              <a:stretch/>
            </p:blipFill>
            <p:spPr>
              <a:xfrm>
                <a:off x="4615290" y="3191728"/>
                <a:ext cx="741744" cy="222795"/>
              </a:xfrm>
              <a:prstGeom prst="rect">
                <a:avLst/>
              </a:prstGeom>
            </p:spPr>
          </p:pic>
          <p:pic>
            <p:nvPicPr>
              <p:cNvPr id="63" name="Picture 62"/>
              <p:cNvPicPr>
                <a:picLocks noChangeAspect="1"/>
              </p:cNvPicPr>
              <p:nvPr/>
            </p:nvPicPr>
            <p:blipFill>
              <a:blip r:embed="rId5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00832" y="2660390"/>
                <a:ext cx="1219200" cy="552450"/>
              </a:xfrm>
              <a:prstGeom prst="rect">
                <a:avLst/>
              </a:prstGeom>
            </p:spPr>
          </p:pic>
        </p:grpSp>
        <p:pic>
          <p:nvPicPr>
            <p:cNvPr id="130" name="Picture 129"/>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5805080" y="2724607"/>
              <a:ext cx="958218" cy="958218"/>
            </a:xfrm>
            <a:prstGeom prst="rect">
              <a:avLst/>
            </a:prstGeom>
          </p:spPr>
        </p:pic>
      </p:grpSp>
      <p:grpSp>
        <p:nvGrpSpPr>
          <p:cNvPr id="4" name="Group 3"/>
          <p:cNvGrpSpPr/>
          <p:nvPr/>
        </p:nvGrpSpPr>
        <p:grpSpPr>
          <a:xfrm>
            <a:off x="9143921" y="1370617"/>
            <a:ext cx="2636048" cy="2138861"/>
            <a:chOff x="9479363" y="1084014"/>
            <a:chExt cx="2636048" cy="2138861"/>
          </a:xfrm>
        </p:grpSpPr>
        <p:sp>
          <p:nvSpPr>
            <p:cNvPr id="132" name="Rounded Rectangle 131"/>
            <p:cNvSpPr/>
            <p:nvPr/>
          </p:nvSpPr>
          <p:spPr>
            <a:xfrm>
              <a:off x="9479363" y="1084014"/>
              <a:ext cx="2636048" cy="459778"/>
            </a:xfrm>
            <a:prstGeom prst="roundRect">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US" b="1" dirty="0">
                  <a:latin typeface="Futura Bk" panose="020B0502020204020303" pitchFamily="34" charset="0"/>
                </a:rPr>
                <a:t>Storage Discovery</a:t>
              </a:r>
            </a:p>
          </p:txBody>
        </p:sp>
        <p:sp>
          <p:nvSpPr>
            <p:cNvPr id="135" name="Rounded Rectangle 134"/>
            <p:cNvSpPr/>
            <p:nvPr/>
          </p:nvSpPr>
          <p:spPr bwMode="ltGray">
            <a:xfrm flipV="1">
              <a:off x="9506561" y="1630884"/>
              <a:ext cx="2590387" cy="1591991"/>
            </a:xfrm>
            <a:prstGeom prst="round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pic>
          <p:nvPicPr>
            <p:cNvPr id="136" name="Picture 135"/>
            <p:cNvPicPr>
              <a:picLocks noChangeAspect="1"/>
            </p:cNvPicPr>
            <p:nvPr/>
          </p:nvPicPr>
          <p:blipFill rotWithShape="1">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rcRect l="7530" t="33050" r="6387" b="37811"/>
            <a:stretch/>
          </p:blipFill>
          <p:spPr>
            <a:xfrm>
              <a:off x="10921549" y="2872551"/>
              <a:ext cx="614592" cy="208037"/>
            </a:xfrm>
            <a:prstGeom prst="rect">
              <a:avLst/>
            </a:prstGeom>
          </p:spPr>
        </p:pic>
        <p:pic>
          <p:nvPicPr>
            <p:cNvPr id="137" name="Picture 136"/>
            <p:cNvPicPr>
              <a:picLocks noChangeAspect="1"/>
            </p:cNvPicPr>
            <p:nvPr/>
          </p:nvPicPr>
          <p:blipFill>
            <a:blip r:embed="rId5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89427" y="2739065"/>
              <a:ext cx="675828" cy="286736"/>
            </a:xfrm>
            <a:prstGeom prst="rect">
              <a:avLst/>
            </a:prstGeom>
          </p:spPr>
        </p:pic>
        <p:pic>
          <p:nvPicPr>
            <p:cNvPr id="138" name="Picture 137"/>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10433248" y="2486848"/>
              <a:ext cx="909003" cy="298456"/>
            </a:xfrm>
            <a:prstGeom prst="rect">
              <a:avLst/>
            </a:prstGeom>
          </p:spPr>
        </p:pic>
        <p:pic>
          <p:nvPicPr>
            <p:cNvPr id="139" name="Picture 138"/>
            <p:cNvPicPr>
              <a:picLocks noChangeAspect="1"/>
            </p:cNvPicPr>
            <p:nvPr/>
          </p:nvPicPr>
          <p:blipFill rotWithShape="1">
            <a:blip r:embed="rId61" cstate="print">
              <a:clrChange>
                <a:clrFrom>
                  <a:srgbClr val="FFFFFF"/>
                </a:clrFrom>
                <a:clrTo>
                  <a:srgbClr val="FFFFFF">
                    <a:alpha val="0"/>
                  </a:srgbClr>
                </a:clrTo>
              </a:clrChange>
              <a:extLst>
                <a:ext uri="{28A0092B-C50C-407E-A947-70E740481C1C}">
                  <a14:useLocalDpi xmlns:a14="http://schemas.microsoft.com/office/drawing/2010/main" val="0"/>
                </a:ext>
              </a:extLst>
            </a:blip>
            <a:srcRect t="16794" b="21497"/>
            <a:stretch/>
          </p:blipFill>
          <p:spPr>
            <a:xfrm>
              <a:off x="9680867" y="1728920"/>
              <a:ext cx="829743" cy="341075"/>
            </a:xfrm>
            <a:prstGeom prst="rect">
              <a:avLst/>
            </a:prstGeom>
          </p:spPr>
        </p:pic>
        <p:pic>
          <p:nvPicPr>
            <p:cNvPr id="145" name="Picture 144"/>
            <p:cNvPicPr>
              <a:picLocks noChangeAspect="1"/>
            </p:cNvPicPr>
            <p:nvPr/>
          </p:nvPicPr>
          <p:blipFill>
            <a:blip r:embed="rId6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4317" y="1677229"/>
              <a:ext cx="615403" cy="273862"/>
            </a:xfrm>
            <a:prstGeom prst="rect">
              <a:avLst/>
            </a:prstGeom>
          </p:spPr>
        </p:pic>
        <p:pic>
          <p:nvPicPr>
            <p:cNvPr id="151" name="Picture 150"/>
            <p:cNvPicPr>
              <a:picLocks noChangeAspect="1"/>
            </p:cNvPicPr>
            <p:nvPr/>
          </p:nvPicPr>
          <p:blipFill rotWithShape="1">
            <a:blip r:embed="rId63">
              <a:clrChange>
                <a:clrFrom>
                  <a:srgbClr val="FFFFFF"/>
                </a:clrFrom>
                <a:clrTo>
                  <a:srgbClr val="FFFFFF">
                    <a:alpha val="0"/>
                  </a:srgbClr>
                </a:clrTo>
              </a:clrChange>
            </a:blip>
            <a:srcRect l="30456" t="33347" r="30327" b="33674"/>
            <a:stretch/>
          </p:blipFill>
          <p:spPr>
            <a:xfrm>
              <a:off x="10607469" y="2092002"/>
              <a:ext cx="881739" cy="293913"/>
            </a:xfrm>
            <a:prstGeom prst="rect">
              <a:avLst/>
            </a:prstGeom>
          </p:spPr>
        </p:pic>
        <p:pic>
          <p:nvPicPr>
            <p:cNvPr id="152" name="Picture 151"/>
            <p:cNvPicPr>
              <a:picLocks noChangeAspect="1"/>
            </p:cNvPicPr>
            <p:nvPr/>
          </p:nvPicPr>
          <p:blipFill rotWithShape="1">
            <a:blip r:embed="rId64" cstate="print">
              <a:clrChange>
                <a:clrFrom>
                  <a:srgbClr val="FFFFFF"/>
                </a:clrFrom>
                <a:clrTo>
                  <a:srgbClr val="FFFFFF">
                    <a:alpha val="0"/>
                  </a:srgbClr>
                </a:clrTo>
              </a:clrChange>
              <a:extLst>
                <a:ext uri="{28A0092B-C50C-407E-A947-70E740481C1C}">
                  <a14:useLocalDpi xmlns:a14="http://schemas.microsoft.com/office/drawing/2010/main" val="0"/>
                </a:ext>
              </a:extLst>
            </a:blip>
            <a:srcRect l="14607" t="26025" r="9550" b="27582"/>
            <a:stretch/>
          </p:blipFill>
          <p:spPr>
            <a:xfrm>
              <a:off x="9713003" y="2231371"/>
              <a:ext cx="648579" cy="214752"/>
            </a:xfrm>
            <a:prstGeom prst="rect">
              <a:avLst/>
            </a:prstGeom>
          </p:spPr>
        </p:pic>
        <p:pic>
          <p:nvPicPr>
            <p:cNvPr id="154" name="Picture 153"/>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11591542" y="1780343"/>
              <a:ext cx="352728" cy="353786"/>
            </a:xfrm>
            <a:prstGeom prst="rect">
              <a:avLst/>
            </a:prstGeom>
          </p:spPr>
        </p:pic>
        <p:pic>
          <p:nvPicPr>
            <p:cNvPr id="157" name="Picture 156"/>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1591542" y="2464157"/>
              <a:ext cx="392213" cy="392213"/>
            </a:xfrm>
            <a:prstGeom prst="rect">
              <a:avLst/>
            </a:prstGeom>
          </p:spPr>
        </p:pic>
      </p:grpSp>
      <p:sp>
        <p:nvSpPr>
          <p:cNvPr id="156" name="Rounded Rectangle 155"/>
          <p:cNvSpPr/>
          <p:nvPr/>
        </p:nvSpPr>
        <p:spPr>
          <a:xfrm>
            <a:off x="9137783" y="3577776"/>
            <a:ext cx="2636048" cy="459778"/>
          </a:xfrm>
          <a:prstGeom prst="roundRect">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US" b="1" dirty="0">
                <a:latin typeface="Futura Bk" panose="020B0502020204020303" pitchFamily="34" charset="0"/>
              </a:rPr>
              <a:t>Network Discovery</a:t>
            </a:r>
          </a:p>
        </p:txBody>
      </p:sp>
      <p:sp>
        <p:nvSpPr>
          <p:cNvPr id="160" name="Rounded Rectangle 159"/>
          <p:cNvSpPr/>
          <p:nvPr/>
        </p:nvSpPr>
        <p:spPr bwMode="ltGray">
          <a:xfrm flipV="1">
            <a:off x="9178196" y="4107644"/>
            <a:ext cx="2590387" cy="1591991"/>
          </a:xfrm>
          <a:prstGeom prst="round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pic>
        <p:nvPicPr>
          <p:cNvPr id="182" name="Picture 181"/>
          <p:cNvPicPr>
            <a:picLocks noChangeAspect="1"/>
          </p:cNvPicPr>
          <p:nvPr/>
        </p:nvPicPr>
        <p:blipFill>
          <a:blip r:embed="rId5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7560" y="4218909"/>
            <a:ext cx="734621" cy="311680"/>
          </a:xfrm>
          <a:prstGeom prst="rect">
            <a:avLst/>
          </a:prstGeom>
        </p:spPr>
      </p:pic>
      <p:pic>
        <p:nvPicPr>
          <p:cNvPr id="185" name="Picture 184"/>
          <p:cNvPicPr>
            <a:picLocks noChangeAspect="1"/>
          </p:cNvPicPr>
          <p:nvPr/>
        </p:nvPicPr>
        <p:blipFill rotWithShape="1">
          <a:blip r:embed="rId61" cstate="print">
            <a:clrChange>
              <a:clrFrom>
                <a:srgbClr val="FFFFFF"/>
              </a:clrFrom>
              <a:clrTo>
                <a:srgbClr val="FFFFFF">
                  <a:alpha val="0"/>
                </a:srgbClr>
              </a:clrTo>
            </a:clrChange>
            <a:extLst>
              <a:ext uri="{28A0092B-C50C-407E-A947-70E740481C1C}">
                <a14:useLocalDpi xmlns:a14="http://schemas.microsoft.com/office/drawing/2010/main" val="0"/>
              </a:ext>
            </a:extLst>
          </a:blip>
          <a:srcRect t="16794" b="21497"/>
          <a:stretch/>
        </p:blipFill>
        <p:spPr>
          <a:xfrm>
            <a:off x="9336101" y="5059609"/>
            <a:ext cx="939190" cy="386064"/>
          </a:xfrm>
          <a:prstGeom prst="rect">
            <a:avLst/>
          </a:prstGeom>
        </p:spPr>
      </p:pic>
      <p:pic>
        <p:nvPicPr>
          <p:cNvPr id="186" name="Picture 185"/>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55407" y="4568777"/>
            <a:ext cx="996718" cy="349179"/>
          </a:xfrm>
          <a:prstGeom prst="rect">
            <a:avLst/>
          </a:prstGeom>
        </p:spPr>
      </p:pic>
      <p:pic>
        <p:nvPicPr>
          <p:cNvPr id="187" name="Picture 186"/>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283946" y="4619562"/>
            <a:ext cx="988081" cy="324420"/>
          </a:xfrm>
          <a:prstGeom prst="rect">
            <a:avLst/>
          </a:prstGeom>
        </p:spPr>
      </p:pic>
      <p:pic>
        <p:nvPicPr>
          <p:cNvPr id="127" name="Picture 126"/>
          <p:cNvPicPr>
            <a:picLocks noChangeAspect="1"/>
          </p:cNvPicPr>
          <p:nvPr/>
        </p:nvPicPr>
        <p:blipFill rotWithShape="1">
          <a:blip r:embed="rId67" cstate="print">
            <a:extLst>
              <a:ext uri="{28A0092B-C50C-407E-A947-70E740481C1C}">
                <a14:useLocalDpi xmlns:a14="http://schemas.microsoft.com/office/drawing/2010/main" val="0"/>
              </a:ext>
            </a:extLst>
          </a:blip>
          <a:srcRect l="13857" t="19617" r="10857" b="23240"/>
          <a:stretch/>
        </p:blipFill>
        <p:spPr>
          <a:xfrm>
            <a:off x="10288523" y="4217672"/>
            <a:ext cx="697107" cy="271170"/>
          </a:xfrm>
          <a:prstGeom prst="rect">
            <a:avLst/>
          </a:prstGeom>
        </p:spPr>
      </p:pic>
      <p:pic>
        <p:nvPicPr>
          <p:cNvPr id="128" name="Picture 127"/>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10934545" y="5182114"/>
            <a:ext cx="730603" cy="221372"/>
          </a:xfrm>
          <a:prstGeom prst="rect">
            <a:avLst/>
          </a:prstGeom>
        </p:spPr>
      </p:pic>
      <p:pic>
        <p:nvPicPr>
          <p:cNvPr id="131" name="Picture 130"/>
          <p:cNvPicPr>
            <a:picLocks noChangeAspect="1"/>
          </p:cNvPicPr>
          <p:nvPr/>
        </p:nvPicPr>
        <p:blipFill rotWithShape="1">
          <a:blip r:embed="rId69"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57" t="7714" r="3715" b="8285"/>
          <a:stretch/>
        </p:blipFill>
        <p:spPr>
          <a:xfrm>
            <a:off x="10356690" y="5305069"/>
            <a:ext cx="348709" cy="351097"/>
          </a:xfrm>
          <a:prstGeom prst="rect">
            <a:avLst/>
          </a:prstGeom>
        </p:spPr>
      </p:pic>
      <p:pic>
        <p:nvPicPr>
          <p:cNvPr id="3" name="Picture 2"/>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0279481" y="4819742"/>
            <a:ext cx="503125" cy="301482"/>
          </a:xfrm>
          <a:prstGeom prst="rect">
            <a:avLst/>
          </a:prstGeom>
        </p:spPr>
      </p:pic>
      <p:sp>
        <p:nvSpPr>
          <p:cNvPr id="9" name="Slide Number Placeholder 8"/>
          <p:cNvSpPr>
            <a:spLocks noGrp="1"/>
          </p:cNvSpPr>
          <p:nvPr>
            <p:ph type="sldNum" sz="quarter" idx="4"/>
          </p:nvPr>
        </p:nvSpPr>
        <p:spPr/>
        <p:txBody>
          <a:bodyPr/>
          <a:lstStyle/>
          <a:p>
            <a:fld id="{0FB999A9-77CE-4AD1-9911-24A29F08BC34}" type="slidenum">
              <a:rPr lang="en-US" smtClean="0"/>
              <a:pPr/>
              <a:t>17</a:t>
            </a:fld>
            <a:endParaRPr lang="en-US" dirty="0"/>
          </a:p>
        </p:txBody>
      </p:sp>
    </p:spTree>
    <p:extLst>
      <p:ext uri="{BB962C8B-B14F-4D97-AF65-F5344CB8AC3E}">
        <p14:creationId xmlns:p14="http://schemas.microsoft.com/office/powerpoint/2010/main" val="217407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44142" y="594360"/>
            <a:ext cx="725040" cy="725040"/>
          </a:xfrm>
          <a:prstGeom prst="rect">
            <a:avLst/>
          </a:prstGeom>
          <a:noFill/>
        </p:spPr>
        <p:txBody>
          <a:bodyPr wrap="none" lIns="0" tIns="0" rIns="0" bIns="0" rtlCol="0">
            <a:noAutofit/>
          </a:bodyPr>
          <a:lstStyle/>
          <a:p>
            <a:pPr>
              <a:lnSpc>
                <a:spcPct val="90000"/>
              </a:lnSpc>
            </a:pPr>
            <a:r>
              <a:rPr lang="en-US" sz="3200" b="1" dirty="0"/>
              <a:t>Leading Innovation – Smart Software Analytics</a:t>
            </a:r>
            <a:endParaRPr lang="en-US" sz="3200" dirty="0"/>
          </a:p>
          <a:p>
            <a:pPr>
              <a:lnSpc>
                <a:spcPct val="90000"/>
              </a:lnSpc>
            </a:pPr>
            <a:r>
              <a:rPr lang="en-US" sz="2400" dirty="0">
                <a:latin typeface="Calibri Light" panose="020F0302020204030204" pitchFamily="34" charset="0"/>
                <a:cs typeface="Calibri Light" panose="020F0302020204030204" pitchFamily="34" charset="0"/>
              </a:rPr>
              <a:t>IDOL based automated software teaching</a:t>
            </a:r>
            <a:endParaRPr lang="en-GB" sz="2400" dirty="0">
              <a:latin typeface="Calibri Light" panose="020F0302020204030204" pitchFamily="34" charset="0"/>
              <a:cs typeface="Calibri Light" panose="020F0302020204030204" pitchFamily="34" charset="0"/>
            </a:endParaRPr>
          </a:p>
        </p:txBody>
      </p:sp>
      <p:sp>
        <p:nvSpPr>
          <p:cNvPr id="11" name="Arc 10"/>
          <p:cNvSpPr/>
          <p:nvPr/>
        </p:nvSpPr>
        <p:spPr>
          <a:xfrm rot="15755581">
            <a:off x="3339085" y="2278183"/>
            <a:ext cx="1981930" cy="1981930"/>
          </a:xfrm>
          <a:prstGeom prst="arc">
            <a:avLst>
              <a:gd name="adj1" fmla="val 16200000"/>
              <a:gd name="adj2" fmla="val 15143245"/>
            </a:avLst>
          </a:prstGeom>
          <a:ln w="127000">
            <a:solidFill>
              <a:schemeClr val="tx2"/>
            </a:solidFill>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5109534" flipH="1">
            <a:off x="5340537" y="2298359"/>
            <a:ext cx="1981930" cy="1981930"/>
          </a:xfrm>
          <a:prstGeom prst="arc">
            <a:avLst>
              <a:gd name="adj1" fmla="val 16200000"/>
              <a:gd name="adj2" fmla="val 15143245"/>
            </a:avLst>
          </a:prstGeom>
          <a:ln w="127000">
            <a:solidFill>
              <a:schemeClr val="tx2"/>
            </a:solidFill>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3787465" y="3143424"/>
            <a:ext cx="1085170" cy="454772"/>
          </a:xfrm>
          <a:prstGeom prst="rect">
            <a:avLst/>
          </a:prstGeom>
          <a:noFill/>
        </p:spPr>
        <p:txBody>
          <a:bodyPr wrap="square" lIns="0" tIns="0" rIns="0" bIns="0" rtlCol="0">
            <a:noAutofit/>
          </a:bodyPr>
          <a:lstStyle/>
          <a:p>
            <a:pPr algn="ctr">
              <a:lnSpc>
                <a:spcPct val="90000"/>
              </a:lnSpc>
            </a:pPr>
            <a:r>
              <a:rPr lang="en-US" sz="1400" b="1" dirty="0"/>
              <a:t>Recognition Process</a:t>
            </a:r>
          </a:p>
        </p:txBody>
      </p:sp>
      <p:sp>
        <p:nvSpPr>
          <p:cNvPr id="16" name="TextBox 15"/>
          <p:cNvSpPr txBox="1"/>
          <p:nvPr/>
        </p:nvSpPr>
        <p:spPr>
          <a:xfrm>
            <a:off x="5948191" y="3143424"/>
            <a:ext cx="1085170" cy="454772"/>
          </a:xfrm>
          <a:prstGeom prst="rect">
            <a:avLst/>
          </a:prstGeom>
          <a:noFill/>
        </p:spPr>
        <p:txBody>
          <a:bodyPr wrap="square" lIns="0" tIns="0" rIns="0" bIns="0" rtlCol="0">
            <a:noAutofit/>
          </a:bodyPr>
          <a:lstStyle/>
          <a:p>
            <a:pPr algn="ctr">
              <a:lnSpc>
                <a:spcPct val="90000"/>
              </a:lnSpc>
            </a:pPr>
            <a:r>
              <a:rPr lang="en-US" sz="1400" b="1" dirty="0"/>
              <a:t>Teaching Process</a:t>
            </a:r>
          </a:p>
        </p:txBody>
      </p:sp>
      <p:sp>
        <p:nvSpPr>
          <p:cNvPr id="20" name="Rounded Rectangle 19"/>
          <p:cNvSpPr/>
          <p:nvPr/>
        </p:nvSpPr>
        <p:spPr bwMode="ltGray">
          <a:xfrm>
            <a:off x="4926199" y="3130935"/>
            <a:ext cx="869954" cy="430688"/>
          </a:xfrm>
          <a:prstGeom prst="roundRect">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400" dirty="0"/>
              <a:t>UCMDB</a:t>
            </a:r>
          </a:p>
        </p:txBody>
      </p:sp>
      <p:pic>
        <p:nvPicPr>
          <p:cNvPr id="3" name="Picture 2"/>
          <p:cNvPicPr>
            <a:picLocks noChangeAspect="1"/>
          </p:cNvPicPr>
          <p:nvPr/>
        </p:nvPicPr>
        <p:blipFill rotWithShape="1">
          <a:blip r:embed="rId3"/>
          <a:srcRect r="10308"/>
          <a:stretch/>
        </p:blipFill>
        <p:spPr>
          <a:xfrm>
            <a:off x="9415094" y="1843513"/>
            <a:ext cx="2670890" cy="4148839"/>
          </a:xfrm>
          <a:prstGeom prst="rect">
            <a:avLst/>
          </a:prstGeom>
        </p:spPr>
      </p:pic>
      <p:pic>
        <p:nvPicPr>
          <p:cNvPr id="105" name="Picture 104"/>
          <p:cNvPicPr>
            <a:picLocks noChangeAspect="1"/>
          </p:cNvPicPr>
          <p:nvPr/>
        </p:nvPicPr>
        <p:blipFill>
          <a:blip r:embed="rId4"/>
          <a:stretch>
            <a:fillRect/>
          </a:stretch>
        </p:blipFill>
        <p:spPr>
          <a:xfrm>
            <a:off x="399133" y="2103658"/>
            <a:ext cx="2201936" cy="2989076"/>
          </a:xfrm>
          <a:prstGeom prst="rect">
            <a:avLst/>
          </a:prstGeom>
        </p:spPr>
      </p:pic>
      <p:sp>
        <p:nvSpPr>
          <p:cNvPr id="104" name="Rounded Rectangular Callout 103"/>
          <p:cNvSpPr/>
          <p:nvPr/>
        </p:nvSpPr>
        <p:spPr bwMode="ltGray">
          <a:xfrm>
            <a:off x="9514822" y="670228"/>
            <a:ext cx="1892713" cy="649171"/>
          </a:xfrm>
          <a:prstGeom prst="wedgeRoundRectCallout">
            <a:avLst>
              <a:gd name="adj1" fmla="val 25156"/>
              <a:gd name="adj2" fmla="val 60909"/>
              <a:gd name="adj3" fmla="val 16667"/>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en-US" sz="1200" dirty="0">
                <a:solidFill>
                  <a:schemeClr val="tx1"/>
                </a:solidFill>
                <a:latin typeface="Calibri Light" panose="020F0302020204030204" pitchFamily="34" charset="0"/>
                <a:cs typeface="Calibri Light" panose="020F0302020204030204" pitchFamily="34" charset="0"/>
              </a:rPr>
              <a:t>Embedded SAI editor for improved SAI validation experience</a:t>
            </a:r>
          </a:p>
        </p:txBody>
      </p:sp>
      <p:sp>
        <p:nvSpPr>
          <p:cNvPr id="106" name="Rounded Rectangular Callout 105"/>
          <p:cNvSpPr/>
          <p:nvPr/>
        </p:nvSpPr>
        <p:spPr bwMode="ltGray">
          <a:xfrm>
            <a:off x="6834658" y="1194342"/>
            <a:ext cx="2077278" cy="649171"/>
          </a:xfrm>
          <a:prstGeom prst="wedgeRoundRectCallout">
            <a:avLst>
              <a:gd name="adj1" fmla="val 7490"/>
              <a:gd name="adj2" fmla="val 93000"/>
              <a:gd name="adj3" fmla="val 16667"/>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en-US" sz="1200" dirty="0">
                <a:solidFill>
                  <a:schemeClr val="tx1"/>
                </a:solidFill>
                <a:latin typeface="Calibri Light" panose="020F0302020204030204" pitchFamily="34" charset="0"/>
                <a:cs typeface="Calibri Light" panose="020F0302020204030204" pitchFamily="34" charset="0"/>
              </a:rPr>
              <a:t>Automated generation of user SAI file based on unrecognized software, using IDOL-based Machine Learning</a:t>
            </a:r>
          </a:p>
        </p:txBody>
      </p:sp>
      <p:sp>
        <p:nvSpPr>
          <p:cNvPr id="107" name="Rounded Rectangular Callout 106"/>
          <p:cNvSpPr/>
          <p:nvPr/>
        </p:nvSpPr>
        <p:spPr bwMode="ltGray">
          <a:xfrm>
            <a:off x="6195553" y="5006993"/>
            <a:ext cx="1778998" cy="649171"/>
          </a:xfrm>
          <a:prstGeom prst="wedgeRoundRectCallout">
            <a:avLst>
              <a:gd name="adj1" fmla="val -56246"/>
              <a:gd name="adj2" fmla="val -111242"/>
              <a:gd name="adj3" fmla="val 16667"/>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en-US" sz="1200" dirty="0">
                <a:solidFill>
                  <a:schemeClr val="tx1"/>
                </a:solidFill>
                <a:latin typeface="Calibri Light" panose="020F0302020204030204" pitchFamily="34" charset="0"/>
                <a:cs typeface="Calibri Light" panose="020F0302020204030204" pitchFamily="34" charset="0"/>
              </a:rPr>
              <a:t>Automated replication of user SAI file to UCMDB and probes</a:t>
            </a:r>
          </a:p>
        </p:txBody>
      </p:sp>
      <p:sp>
        <p:nvSpPr>
          <p:cNvPr id="108" name="Rounded Rectangular Callout 107"/>
          <p:cNvSpPr/>
          <p:nvPr/>
        </p:nvSpPr>
        <p:spPr bwMode="ltGray">
          <a:xfrm>
            <a:off x="4099779" y="5457621"/>
            <a:ext cx="1778998" cy="649171"/>
          </a:xfrm>
          <a:prstGeom prst="wedgeRoundRectCallout">
            <a:avLst>
              <a:gd name="adj1" fmla="val -17182"/>
              <a:gd name="adj2" fmla="val -108425"/>
              <a:gd name="adj3" fmla="val 16667"/>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en-US" sz="1200" dirty="0">
                <a:solidFill>
                  <a:schemeClr val="tx1"/>
                </a:solidFill>
                <a:latin typeface="Calibri Light" panose="020F0302020204030204" pitchFamily="34" charset="0"/>
                <a:cs typeface="Calibri Light" panose="020F0302020204030204" pitchFamily="34" charset="0"/>
              </a:rPr>
              <a:t>Automated collection and replication of scan files to teaching server</a:t>
            </a:r>
          </a:p>
        </p:txBody>
      </p:sp>
      <p:sp>
        <p:nvSpPr>
          <p:cNvPr id="109" name="Rounded Rectangular Callout 108"/>
          <p:cNvSpPr/>
          <p:nvPr/>
        </p:nvSpPr>
        <p:spPr bwMode="ltGray">
          <a:xfrm>
            <a:off x="1755412" y="5958828"/>
            <a:ext cx="2102577" cy="564076"/>
          </a:xfrm>
          <a:prstGeom prst="wedgeRoundRectCallout">
            <a:avLst>
              <a:gd name="adj1" fmla="val -17182"/>
              <a:gd name="adj2" fmla="val -108425"/>
              <a:gd name="adj3" fmla="val 16667"/>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en-US" sz="1200" dirty="0">
                <a:solidFill>
                  <a:schemeClr val="tx1"/>
                </a:solidFill>
                <a:latin typeface="Calibri Light" panose="020F0302020204030204" pitchFamily="34" charset="0"/>
                <a:cs typeface="Calibri Light" panose="020F0302020204030204" pitchFamily="34" charset="0"/>
              </a:rPr>
              <a:t>User-configurable scheduling of scan file collection from remote probes</a:t>
            </a:r>
          </a:p>
        </p:txBody>
      </p:sp>
      <p:sp>
        <p:nvSpPr>
          <p:cNvPr id="110" name="Rounded Rectangular Callout 109"/>
          <p:cNvSpPr/>
          <p:nvPr/>
        </p:nvSpPr>
        <p:spPr bwMode="ltGray">
          <a:xfrm>
            <a:off x="4552502" y="1354168"/>
            <a:ext cx="1778998" cy="649171"/>
          </a:xfrm>
          <a:prstGeom prst="wedgeRoundRectCallout">
            <a:avLst>
              <a:gd name="adj1" fmla="val -7930"/>
              <a:gd name="adj2" fmla="val 77505"/>
              <a:gd name="adj3" fmla="val 16667"/>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en-US" sz="1200" dirty="0">
                <a:solidFill>
                  <a:schemeClr val="tx1"/>
                </a:solidFill>
                <a:latin typeface="Calibri Light" panose="020F0302020204030204" pitchFamily="34" charset="0"/>
                <a:cs typeface="Calibri Light" panose="020F0302020204030204" pitchFamily="34" charset="0"/>
              </a:rPr>
              <a:t>SSA joins and automates the recognition and teaching processes</a:t>
            </a:r>
          </a:p>
        </p:txBody>
      </p:sp>
      <p:cxnSp>
        <p:nvCxnSpPr>
          <p:cNvPr id="99" name="Straight Connector 98"/>
          <p:cNvCxnSpPr/>
          <p:nvPr/>
        </p:nvCxnSpPr>
        <p:spPr>
          <a:xfrm>
            <a:off x="4613601" y="4390512"/>
            <a:ext cx="198830" cy="1076326"/>
          </a:xfrm>
          <a:prstGeom prst="line">
            <a:avLst/>
          </a:prstGeom>
          <a:ln w="28575">
            <a:headEnd type="oval"/>
            <a:tailEnd type="oval"/>
          </a:ln>
        </p:spPr>
        <p:style>
          <a:lnRef idx="1">
            <a:schemeClr val="accent3"/>
          </a:lnRef>
          <a:fillRef idx="0">
            <a:schemeClr val="accent3"/>
          </a:fillRef>
          <a:effectRef idx="0">
            <a:schemeClr val="accent3"/>
          </a:effectRef>
          <a:fontRef idx="minor">
            <a:schemeClr val="tx1"/>
          </a:fontRef>
        </p:style>
      </p:cxnSp>
      <p:cxnSp>
        <p:nvCxnSpPr>
          <p:cNvPr id="100" name="Straight Connector 99"/>
          <p:cNvCxnSpPr/>
          <p:nvPr/>
        </p:nvCxnSpPr>
        <p:spPr>
          <a:xfrm>
            <a:off x="1997765" y="4601817"/>
            <a:ext cx="808935" cy="1190346"/>
          </a:xfrm>
          <a:prstGeom prst="line">
            <a:avLst/>
          </a:prstGeom>
          <a:ln w="28575">
            <a:headEnd type="oval"/>
            <a:tailEnd type="oval"/>
          </a:ln>
        </p:spPr>
        <p:style>
          <a:lnRef idx="1">
            <a:schemeClr val="accent3"/>
          </a:lnRef>
          <a:fillRef idx="0">
            <a:schemeClr val="accent3"/>
          </a:fillRef>
          <a:effectRef idx="0">
            <a:schemeClr val="accent3"/>
          </a:effectRef>
          <a:fontRef idx="minor">
            <a:schemeClr val="tx1"/>
          </a:fontRef>
        </p:style>
      </p:cxnSp>
      <p:cxnSp>
        <p:nvCxnSpPr>
          <p:cNvPr id="103" name="Straight Connector 102"/>
          <p:cNvCxnSpPr/>
          <p:nvPr/>
        </p:nvCxnSpPr>
        <p:spPr>
          <a:xfrm>
            <a:off x="6337693" y="4468830"/>
            <a:ext cx="249440" cy="538163"/>
          </a:xfrm>
          <a:prstGeom prst="line">
            <a:avLst/>
          </a:prstGeom>
          <a:ln w="28575">
            <a:headEnd type="oval"/>
            <a:tailEnd type="oval"/>
          </a:ln>
        </p:spPr>
        <p:style>
          <a:lnRef idx="1">
            <a:schemeClr val="accent3"/>
          </a:lnRef>
          <a:fillRef idx="0">
            <a:schemeClr val="accent3"/>
          </a:fillRef>
          <a:effectRef idx="0">
            <a:schemeClr val="accent3"/>
          </a:effectRef>
          <a:fontRef idx="minor">
            <a:schemeClr val="tx1"/>
          </a:fontRef>
        </p:style>
      </p:cxnSp>
      <p:cxnSp>
        <p:nvCxnSpPr>
          <p:cNvPr id="111" name="Straight Connector 110"/>
          <p:cNvCxnSpPr/>
          <p:nvPr/>
        </p:nvCxnSpPr>
        <p:spPr>
          <a:xfrm>
            <a:off x="5326253" y="2044154"/>
            <a:ext cx="30021" cy="632138"/>
          </a:xfrm>
          <a:prstGeom prst="line">
            <a:avLst/>
          </a:prstGeom>
          <a:ln w="28575">
            <a:headEnd type="oval"/>
            <a:tailEnd type="oval"/>
          </a:ln>
        </p:spPr>
        <p:style>
          <a:lnRef idx="1">
            <a:schemeClr val="accent3"/>
          </a:lnRef>
          <a:fillRef idx="0">
            <a:schemeClr val="accent3"/>
          </a:fillRef>
          <a:effectRef idx="0">
            <a:schemeClr val="accent3"/>
          </a:effectRef>
          <a:fontRef idx="minor">
            <a:schemeClr val="tx1"/>
          </a:fontRef>
        </p:style>
      </p:cxnSp>
      <p:cxnSp>
        <p:nvCxnSpPr>
          <p:cNvPr id="112" name="Straight Connector 111"/>
          <p:cNvCxnSpPr/>
          <p:nvPr/>
        </p:nvCxnSpPr>
        <p:spPr>
          <a:xfrm flipH="1">
            <a:off x="7147095" y="2044154"/>
            <a:ext cx="754603" cy="316069"/>
          </a:xfrm>
          <a:prstGeom prst="line">
            <a:avLst/>
          </a:prstGeom>
          <a:ln w="28575">
            <a:headEnd type="oval"/>
            <a:tailEnd type="oval"/>
          </a:ln>
        </p:spPr>
        <p:style>
          <a:lnRef idx="1">
            <a:schemeClr val="accent3"/>
          </a:lnRef>
          <a:fillRef idx="0">
            <a:schemeClr val="accent3"/>
          </a:fillRef>
          <a:effectRef idx="0">
            <a:schemeClr val="accent3"/>
          </a:effectRef>
          <a:fontRef idx="minor">
            <a:schemeClr val="tx1"/>
          </a:fontRef>
        </p:style>
      </p:cxnSp>
      <p:cxnSp>
        <p:nvCxnSpPr>
          <p:cNvPr id="113" name="Straight Connector 112"/>
          <p:cNvCxnSpPr>
            <a:stCxn id="104" idx="4"/>
          </p:cNvCxnSpPr>
          <p:nvPr/>
        </p:nvCxnSpPr>
        <p:spPr>
          <a:xfrm>
            <a:off x="10937309" y="1390217"/>
            <a:ext cx="323162" cy="828047"/>
          </a:xfrm>
          <a:prstGeom prst="line">
            <a:avLst/>
          </a:prstGeom>
          <a:ln w="28575">
            <a:headEnd type="oval"/>
            <a:tailEnd type="oval"/>
          </a:ln>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4"/>
          </p:nvPr>
        </p:nvSpPr>
        <p:spPr/>
        <p:txBody>
          <a:bodyPr/>
          <a:lstStyle/>
          <a:p>
            <a:fld id="{0FB999A9-77CE-4AD1-9911-24A29F08BC34}" type="slidenum">
              <a:rPr lang="en-US" smtClean="0"/>
              <a:pPr/>
              <a:t>18</a:t>
            </a:fld>
            <a:endParaRPr lang="en-US" dirty="0"/>
          </a:p>
        </p:txBody>
      </p:sp>
    </p:spTree>
    <p:extLst>
      <p:ext uri="{BB962C8B-B14F-4D97-AF65-F5344CB8AC3E}">
        <p14:creationId xmlns:p14="http://schemas.microsoft.com/office/powerpoint/2010/main" val="112691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automation</a:t>
            </a:r>
          </a:p>
        </p:txBody>
      </p:sp>
      <p:sp>
        <p:nvSpPr>
          <p:cNvPr id="3" name="Text Placeholder 2"/>
          <p:cNvSpPr>
            <a:spLocks noGrp="1"/>
          </p:cNvSpPr>
          <p:nvPr>
            <p:ph type="body" sz="quarter" idx="13"/>
          </p:nvPr>
        </p:nvSpPr>
        <p:spPr/>
        <p:txBody>
          <a:bodyPr/>
          <a:lstStyle/>
          <a:p>
            <a:r>
              <a:rPr lang="en-US" sz="2000" dirty="0"/>
              <a:t>Automating standard service deliver and support tasks</a:t>
            </a:r>
          </a:p>
          <a:p>
            <a:endParaRPr lang="en-US" dirty="0"/>
          </a:p>
        </p:txBody>
      </p:sp>
      <p:sp>
        <p:nvSpPr>
          <p:cNvPr id="6" name="Slide Number Placeholder 5"/>
          <p:cNvSpPr>
            <a:spLocks noGrp="1"/>
          </p:cNvSpPr>
          <p:nvPr>
            <p:ph type="sldNum" sz="quarter" idx="4"/>
          </p:nvPr>
        </p:nvSpPr>
        <p:spPr/>
        <p:txBody>
          <a:bodyPr/>
          <a:lstStyle/>
          <a:p>
            <a:fld id="{B016F8AB-BCEA-4347-8BA6-BE776009BC89}" type="slidenum">
              <a:rPr lang="en-US" smtClean="0">
                <a:solidFill>
                  <a:srgbClr val="617D78"/>
                </a:solidFill>
              </a:rPr>
              <a:pPr/>
              <a:t>19</a:t>
            </a:fld>
            <a:endParaRPr lang="en-US">
              <a:solidFill>
                <a:srgbClr val="617D78"/>
              </a:solidFill>
            </a:endParaRPr>
          </a:p>
        </p:txBody>
      </p:sp>
      <p:sp>
        <p:nvSpPr>
          <p:cNvPr id="4" name="Content Placeholder 3"/>
          <p:cNvSpPr>
            <a:spLocks noGrp="1"/>
          </p:cNvSpPr>
          <p:nvPr>
            <p:ph idx="1"/>
          </p:nvPr>
        </p:nvSpPr>
        <p:spPr>
          <a:xfrm>
            <a:off x="946787" y="1728000"/>
            <a:ext cx="4775834" cy="4452138"/>
          </a:xfrm>
        </p:spPr>
        <p:txBody>
          <a:bodyPr>
            <a:normAutofit/>
          </a:bodyPr>
          <a:lstStyle/>
          <a:p>
            <a:pPr marL="0" indent="0">
              <a:lnSpc>
                <a:spcPct val="100000"/>
              </a:lnSpc>
              <a:spcBef>
                <a:spcPts val="0"/>
              </a:spcBef>
              <a:buNone/>
            </a:pPr>
            <a:r>
              <a:rPr lang="en-US" b="1" dirty="0"/>
              <a:t>Automates the break-fix cycle</a:t>
            </a:r>
          </a:p>
          <a:p>
            <a:pPr marL="0" indent="0">
              <a:lnSpc>
                <a:spcPct val="100000"/>
              </a:lnSpc>
              <a:spcBef>
                <a:spcPts val="300"/>
              </a:spcBef>
              <a:buNone/>
            </a:pPr>
            <a:r>
              <a:rPr lang="en-US" dirty="0"/>
              <a:t>Diagnostics and remediation</a:t>
            </a:r>
          </a:p>
          <a:p>
            <a:pPr marL="0" indent="0">
              <a:lnSpc>
                <a:spcPct val="100000"/>
              </a:lnSpc>
              <a:buNone/>
            </a:pPr>
            <a:r>
              <a:rPr lang="en-US" b="1" dirty="0"/>
              <a:t>Change execution and release deployment </a:t>
            </a:r>
          </a:p>
          <a:p>
            <a:pPr marL="0" indent="0">
              <a:lnSpc>
                <a:spcPct val="100000"/>
              </a:lnSpc>
              <a:spcBef>
                <a:spcPts val="300"/>
              </a:spcBef>
              <a:buNone/>
            </a:pPr>
            <a:r>
              <a:rPr lang="en-US" dirty="0"/>
              <a:t>Automate change related tasks</a:t>
            </a:r>
          </a:p>
          <a:p>
            <a:pPr marL="0" indent="0">
              <a:lnSpc>
                <a:spcPct val="100000"/>
              </a:lnSpc>
              <a:spcBef>
                <a:spcPts val="300"/>
              </a:spcBef>
              <a:buNone/>
            </a:pPr>
            <a:r>
              <a:rPr lang="en-US" dirty="0"/>
              <a:t>Orchestrate change processes</a:t>
            </a:r>
            <a:endParaRPr lang="en-US" b="1" dirty="0"/>
          </a:p>
          <a:p>
            <a:pPr marL="0" indent="0">
              <a:lnSpc>
                <a:spcPct val="100000"/>
              </a:lnSpc>
              <a:buNone/>
            </a:pPr>
            <a:r>
              <a:rPr lang="en-US" b="1" dirty="0"/>
              <a:t>Enables fast request fulfillment</a:t>
            </a:r>
          </a:p>
          <a:p>
            <a:pPr marL="0" indent="0">
              <a:lnSpc>
                <a:spcPct val="100000"/>
              </a:lnSpc>
              <a:spcBef>
                <a:spcPts val="300"/>
              </a:spcBef>
              <a:buNone/>
            </a:pPr>
            <a:r>
              <a:rPr lang="en-US" dirty="0"/>
              <a:t>Automate request fulfillment tasks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620" y="1524000"/>
            <a:ext cx="5638800" cy="4008207"/>
          </a:xfrm>
          <a:prstGeom prst="rect">
            <a:avLst/>
          </a:prstGeom>
          <a:ln>
            <a:noFill/>
          </a:ln>
        </p:spPr>
      </p:pic>
      <p:sp>
        <p:nvSpPr>
          <p:cNvPr id="8" name="Content Placeholder 3"/>
          <p:cNvSpPr txBox="1">
            <a:spLocks/>
          </p:cNvSpPr>
          <p:nvPr/>
        </p:nvSpPr>
        <p:spPr bwMode="black">
          <a:xfrm>
            <a:off x="4038600" y="4158247"/>
            <a:ext cx="4875465" cy="4293024"/>
          </a:xfrm>
          <a:prstGeom prst="rect">
            <a:avLst/>
          </a:prstGeom>
        </p:spPr>
        <p:txBody>
          <a:bodyPr vert="horz" wrap="square" lIns="0" tIns="0" rIns="0" bIns="0" rtlCol="0">
            <a:noAutofit/>
          </a:bodyPr>
          <a:lstStyle/>
          <a:p>
            <a:pPr defTabSz="685766"/>
            <a:endParaRPr lang="en-GB" b="1" dirty="0">
              <a:solidFill>
                <a:schemeClr val="accent1"/>
              </a:solidFill>
              <a:cs typeface="HP Simplified" pitchFamily="34" charset="0"/>
            </a:endParaRPr>
          </a:p>
        </p:txBody>
      </p:sp>
    </p:spTree>
    <p:extLst>
      <p:ext uri="{BB962C8B-B14F-4D97-AF65-F5344CB8AC3E}">
        <p14:creationId xmlns:p14="http://schemas.microsoft.com/office/powerpoint/2010/main" val="2274623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Introduction to the 300-Series Curriculum </a:t>
            </a:r>
            <a:br>
              <a:rPr lang="en-US" dirty="0">
                <a:latin typeface="Calibri" panose="020F0502020204030204" pitchFamily="34" charset="0"/>
                <a:cs typeface="Calibri" panose="020F0502020204030204" pitchFamily="34" charset="0"/>
              </a:rPr>
            </a:br>
            <a:endParaRPr lang="en-US" sz="2700" b="0" i="1"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B016F8AB-BCEA-4347-8BA6-BE776009BC89}" type="slidenum">
              <a:rPr lang="en-US" smtClean="0"/>
              <a:pPr/>
              <a:t>2</a:t>
            </a:fld>
            <a:endParaRPr lang="en-US" dirty="0"/>
          </a:p>
        </p:txBody>
      </p:sp>
      <p:sp>
        <p:nvSpPr>
          <p:cNvPr id="15" name="Rectangle 14"/>
          <p:cNvSpPr/>
          <p:nvPr/>
        </p:nvSpPr>
        <p:spPr bwMode="ltGray">
          <a:xfrm>
            <a:off x="864782" y="3167350"/>
            <a:ext cx="10629014" cy="2447066"/>
          </a:xfrm>
          <a:prstGeom prst="rect">
            <a:avLst/>
          </a:prstGeom>
          <a:no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US" sz="11500" kern="0" dirty="0">
                <a:solidFill>
                  <a:srgbClr val="B2B2B2"/>
                </a:solidFill>
                <a:latin typeface="Calibri" panose="020F0502020204030204" pitchFamily="34" charset="0"/>
                <a:cs typeface="Calibri" panose="020F0502020204030204" pitchFamily="34" charset="0"/>
                <a:sym typeface="Calibri"/>
              </a:rPr>
              <a:t>300</a:t>
            </a:r>
            <a:endParaRPr lang="en-US" kern="0" dirty="0">
              <a:solidFill>
                <a:srgbClr val="B2B2B2"/>
              </a:solidFill>
              <a:latin typeface="Calibri" panose="020F0502020204030204" pitchFamily="34" charset="0"/>
              <a:cs typeface="Calibri" panose="020F0502020204030204" pitchFamily="34" charset="0"/>
              <a:sym typeface="Calibri"/>
            </a:endParaRPr>
          </a:p>
        </p:txBody>
      </p:sp>
      <p:sp>
        <p:nvSpPr>
          <p:cNvPr id="4" name="Rectangle 3"/>
          <p:cNvSpPr/>
          <p:nvPr/>
        </p:nvSpPr>
        <p:spPr bwMode="ltGray">
          <a:xfrm>
            <a:off x="1621929" y="4077526"/>
            <a:ext cx="1935332" cy="852256"/>
          </a:xfrm>
          <a:prstGeom prst="rect">
            <a:avLst/>
          </a:prstGeom>
          <a:solidFill>
            <a:srgbClr val="29CEFE"/>
          </a:solidFill>
          <a:ln w="57150">
            <a:solidFill>
              <a:srgbClr val="231C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US" sz="2200" b="1" kern="0" dirty="0">
                <a:solidFill>
                  <a:srgbClr val="352014"/>
                </a:solidFill>
                <a:latin typeface="Calibri" panose="020F0502020204030204" pitchFamily="34" charset="0"/>
                <a:cs typeface="Calibri" panose="020F0502020204030204" pitchFamily="34" charset="0"/>
                <a:sym typeface="Calibri"/>
              </a:rPr>
              <a:t>L300</a:t>
            </a:r>
          </a:p>
        </p:txBody>
      </p:sp>
      <p:sp>
        <p:nvSpPr>
          <p:cNvPr id="8" name="Rectangle 7"/>
          <p:cNvSpPr/>
          <p:nvPr/>
        </p:nvSpPr>
        <p:spPr bwMode="ltGray">
          <a:xfrm>
            <a:off x="9001332" y="4077526"/>
            <a:ext cx="1935332" cy="852256"/>
          </a:xfrm>
          <a:prstGeom prst="rect">
            <a:avLst/>
          </a:prstGeom>
          <a:solidFill>
            <a:srgbClr val="0C90E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US" sz="2200" kern="0" dirty="0">
                <a:solidFill>
                  <a:srgbClr val="FFFFFF"/>
                </a:solidFill>
                <a:latin typeface="Calibri" panose="020F0502020204030204" pitchFamily="34" charset="0"/>
                <a:cs typeface="Calibri" panose="020F0502020204030204" pitchFamily="34" charset="0"/>
                <a:sym typeface="Calibri"/>
              </a:rPr>
              <a:t>L360-380</a:t>
            </a:r>
          </a:p>
        </p:txBody>
      </p:sp>
      <p:cxnSp>
        <p:nvCxnSpPr>
          <p:cNvPr id="10" name="Straight Arrow Connector 9"/>
          <p:cNvCxnSpPr>
            <a:stCxn id="4" idx="3"/>
          </p:cNvCxnSpPr>
          <p:nvPr/>
        </p:nvCxnSpPr>
        <p:spPr>
          <a:xfrm>
            <a:off x="3557261" y="4503654"/>
            <a:ext cx="524469" cy="0"/>
          </a:xfrm>
          <a:prstGeom prst="straightConnector1">
            <a:avLst/>
          </a:prstGeom>
          <a:solidFill>
            <a:schemeClr val="accent2"/>
          </a:solidFill>
          <a:ln w="57150" cap="flat">
            <a:solidFill>
              <a:srgbClr val="231CA5"/>
            </a:solidFill>
            <a:prstDash val="solid"/>
            <a:round/>
            <a:headEnd type="none" w="med" len="med"/>
            <a:tailEnd type="arrow" w="med" len="med"/>
          </a:ln>
          <a:effectLst/>
        </p:spPr>
      </p:cxnSp>
      <p:cxnSp>
        <p:nvCxnSpPr>
          <p:cNvPr id="12" name="Straight Arrow Connector 11"/>
          <p:cNvCxnSpPr>
            <a:cxnSpLocks/>
          </p:cNvCxnSpPr>
          <p:nvPr/>
        </p:nvCxnSpPr>
        <p:spPr>
          <a:xfrm>
            <a:off x="6017062" y="4503654"/>
            <a:ext cx="524469" cy="0"/>
          </a:xfrm>
          <a:prstGeom prst="straightConnector1">
            <a:avLst/>
          </a:prstGeom>
          <a:solidFill>
            <a:schemeClr val="accent2"/>
          </a:solidFill>
          <a:ln w="57150" cap="flat">
            <a:solidFill>
              <a:srgbClr val="231CA5"/>
            </a:solidFill>
            <a:prstDash val="solid"/>
            <a:round/>
            <a:headEnd type="none" w="med" len="med"/>
            <a:tailEnd type="arrow" w="med" len="med"/>
          </a:ln>
          <a:effectLst/>
        </p:spPr>
      </p:cxnSp>
      <p:cxnSp>
        <p:nvCxnSpPr>
          <p:cNvPr id="14" name="Straight Arrow Connector 13"/>
          <p:cNvCxnSpPr>
            <a:cxnSpLocks/>
            <a:endCxn id="8" idx="1"/>
          </p:cNvCxnSpPr>
          <p:nvPr/>
        </p:nvCxnSpPr>
        <p:spPr>
          <a:xfrm>
            <a:off x="8476863" y="4503654"/>
            <a:ext cx="524469" cy="0"/>
          </a:xfrm>
          <a:prstGeom prst="straightConnector1">
            <a:avLst/>
          </a:prstGeom>
          <a:solidFill>
            <a:schemeClr val="accent2"/>
          </a:solidFill>
          <a:ln w="57150" cap="flat">
            <a:solidFill>
              <a:srgbClr val="231CA5"/>
            </a:solidFill>
            <a:prstDash val="solid"/>
            <a:round/>
            <a:headEnd type="none" w="med" len="med"/>
            <a:tailEnd type="arrow" w="med" len="med"/>
          </a:ln>
          <a:effectLst/>
        </p:spPr>
      </p:cxnSp>
      <p:sp>
        <p:nvSpPr>
          <p:cNvPr id="13" name="Rectangle 12">
            <a:extLst>
              <a:ext uri="{FF2B5EF4-FFF2-40B4-BE49-F238E27FC236}">
                <a16:creationId xmlns:a16="http://schemas.microsoft.com/office/drawing/2014/main" id="{CD9CC7A2-652C-4808-B3FF-387FF579AFB8}"/>
              </a:ext>
            </a:extLst>
          </p:cNvPr>
          <p:cNvSpPr/>
          <p:nvPr/>
        </p:nvSpPr>
        <p:spPr bwMode="ltGray">
          <a:xfrm>
            <a:off x="4081730" y="4082506"/>
            <a:ext cx="1935332" cy="852256"/>
          </a:xfrm>
          <a:prstGeom prst="rect">
            <a:avLst/>
          </a:prstGeom>
          <a:solidFill>
            <a:srgbClr val="0C90E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US" sz="2200" kern="0" dirty="0">
                <a:solidFill>
                  <a:srgbClr val="FFFFFF"/>
                </a:solidFill>
                <a:latin typeface="Calibri" panose="020F0502020204030204" pitchFamily="34" charset="0"/>
                <a:cs typeface="Calibri" panose="020F0502020204030204" pitchFamily="34" charset="0"/>
                <a:sym typeface="Calibri"/>
              </a:rPr>
              <a:t>L320</a:t>
            </a:r>
          </a:p>
        </p:txBody>
      </p:sp>
      <p:sp>
        <p:nvSpPr>
          <p:cNvPr id="16" name="Rectangle 15">
            <a:extLst>
              <a:ext uri="{FF2B5EF4-FFF2-40B4-BE49-F238E27FC236}">
                <a16:creationId xmlns:a16="http://schemas.microsoft.com/office/drawing/2014/main" id="{671BE9C6-5722-4108-868A-87C92AC6C170}"/>
              </a:ext>
            </a:extLst>
          </p:cNvPr>
          <p:cNvSpPr/>
          <p:nvPr/>
        </p:nvSpPr>
        <p:spPr bwMode="ltGray">
          <a:xfrm>
            <a:off x="6547724" y="4090765"/>
            <a:ext cx="1935332" cy="852256"/>
          </a:xfrm>
          <a:prstGeom prst="rect">
            <a:avLst/>
          </a:prstGeom>
          <a:solidFill>
            <a:srgbClr val="0C90E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lnSpc>
                <a:spcPct val="90000"/>
              </a:lnSpc>
            </a:pPr>
            <a:r>
              <a:rPr lang="en-US" sz="2200" kern="0" dirty="0">
                <a:solidFill>
                  <a:srgbClr val="FFFFFF"/>
                </a:solidFill>
                <a:latin typeface="Calibri" panose="020F0502020204030204" pitchFamily="34" charset="0"/>
                <a:cs typeface="Calibri" panose="020F0502020204030204" pitchFamily="34" charset="0"/>
                <a:sym typeface="Calibri"/>
              </a:rPr>
              <a:t>L340</a:t>
            </a:r>
          </a:p>
        </p:txBody>
      </p:sp>
      <p:sp>
        <p:nvSpPr>
          <p:cNvPr id="18" name="Text Placeholder 2"/>
          <p:cNvSpPr>
            <a:spLocks noGrp="1"/>
          </p:cNvSpPr>
          <p:nvPr>
            <p:ph idx="1"/>
          </p:nvPr>
        </p:nvSpPr>
        <p:spPr>
          <a:xfrm>
            <a:off x="946786" y="1728000"/>
            <a:ext cx="10311765" cy="4452138"/>
          </a:xfrm>
        </p:spPr>
        <p:txBody>
          <a:bodyPr/>
          <a:lstStyle/>
          <a:p>
            <a:pPr marL="0" indent="0" algn="ctr">
              <a:buNone/>
            </a:pPr>
            <a:r>
              <a:rPr lang="en-US" sz="2800" dirty="0">
                <a:latin typeface="Calibri" panose="020F0502020204030204" pitchFamily="34" charset="0"/>
                <a:cs typeface="Calibri" panose="020F0502020204030204" pitchFamily="34" charset="0"/>
              </a:rPr>
              <a:t>What is the 300-series Curriculum?</a:t>
            </a:r>
          </a:p>
          <a:p>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6868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 Focus differentiated value—extensive time to value</a:t>
            </a:r>
          </a:p>
        </p:txBody>
      </p:sp>
      <p:sp>
        <p:nvSpPr>
          <p:cNvPr id="6" name="Text Placeholder 5"/>
          <p:cNvSpPr>
            <a:spLocks noGrp="1"/>
          </p:cNvSpPr>
          <p:nvPr>
            <p:ph type="body" sz="quarter" idx="13"/>
          </p:nvPr>
        </p:nvSpPr>
        <p:spPr>
          <a:xfrm>
            <a:off x="950977" y="880083"/>
            <a:ext cx="10307574" cy="418375"/>
          </a:xfrm>
        </p:spPr>
        <p:txBody>
          <a:bodyPr/>
          <a:lstStyle/>
          <a:p>
            <a:r>
              <a:rPr lang="en-US" sz="2000" dirty="0"/>
              <a:t>8000+ flows, 80+ integrations out of box</a:t>
            </a:r>
          </a:p>
        </p:txBody>
      </p:sp>
      <p:grpSp>
        <p:nvGrpSpPr>
          <p:cNvPr id="4" name="Group 3"/>
          <p:cNvGrpSpPr/>
          <p:nvPr/>
        </p:nvGrpSpPr>
        <p:grpSpPr>
          <a:xfrm>
            <a:off x="2242610" y="1435778"/>
            <a:ext cx="7041347" cy="5193622"/>
            <a:chOff x="2242610" y="994503"/>
            <a:chExt cx="7742296" cy="5710636"/>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a:ext>
              </a:extLst>
            </a:blip>
            <a:srcRect t="2188" b="1626"/>
            <a:stretch/>
          </p:blipFill>
          <p:spPr bwMode="auto">
            <a:xfrm>
              <a:off x="2242610" y="994503"/>
              <a:ext cx="7706783" cy="5629430"/>
            </a:xfrm>
            <a:prstGeom prst="rect">
              <a:avLst/>
            </a:prstGeom>
            <a:solidFill>
              <a:schemeClr val="bg1"/>
            </a:solidFill>
            <a:ln w="76200">
              <a:solidFill>
                <a:schemeClr val="accent1"/>
              </a:solidFill>
            </a:ln>
            <a:effectLst/>
          </p:spPr>
        </p:pic>
        <p:sp>
          <p:nvSpPr>
            <p:cNvPr id="5" name="TextBox 4"/>
            <p:cNvSpPr txBox="1"/>
            <p:nvPr/>
          </p:nvSpPr>
          <p:spPr>
            <a:xfrm>
              <a:off x="6489888" y="5457002"/>
              <a:ext cx="3495018" cy="1248137"/>
            </a:xfrm>
            <a:prstGeom prst="rect">
              <a:avLst/>
            </a:prstGeom>
            <a:solidFill>
              <a:schemeClr val="accent1"/>
            </a:solidFill>
            <a:effectLst/>
          </p:spPr>
          <p:txBody>
            <a:bodyPr wrap="square" lIns="121917" tIns="60958" rIns="121917" bIns="60958" rtlCol="0" anchor="ctr">
              <a:noAutofit/>
            </a:bodyPr>
            <a:lstStyle/>
            <a:p>
              <a:pPr defTabSz="573603">
                <a:spcAft>
                  <a:spcPts val="533"/>
                </a:spcAft>
                <a:buSzPct val="100000"/>
              </a:pPr>
              <a:r>
                <a:rPr lang="en-US" sz="2100" b="1" dirty="0">
                  <a:solidFill>
                    <a:srgbClr val="000000"/>
                  </a:solidFill>
                  <a:cs typeface="Arial"/>
                </a:rPr>
                <a:t>And more is being added every month </a:t>
              </a:r>
              <a:br>
                <a:rPr lang="en-US" sz="2100" b="1" dirty="0">
                  <a:solidFill>
                    <a:srgbClr val="000000"/>
                  </a:solidFill>
                  <a:cs typeface="Arial"/>
                </a:rPr>
              </a:br>
              <a:r>
                <a:rPr lang="en-US" sz="2100" b="1" dirty="0">
                  <a:solidFill>
                    <a:srgbClr val="000000"/>
                  </a:solidFill>
                  <a:cs typeface="Arial"/>
                </a:rPr>
                <a:t>by Micro Focus</a:t>
              </a:r>
            </a:p>
          </p:txBody>
        </p:sp>
      </p:grpSp>
      <p:sp>
        <p:nvSpPr>
          <p:cNvPr id="7" name="Slide Number Placeholder 6"/>
          <p:cNvSpPr>
            <a:spLocks noGrp="1"/>
          </p:cNvSpPr>
          <p:nvPr>
            <p:ph type="sldNum" sz="quarter" idx="4"/>
          </p:nvPr>
        </p:nvSpPr>
        <p:spPr/>
        <p:txBody>
          <a:bodyPr/>
          <a:lstStyle/>
          <a:p>
            <a:fld id="{0FB999A9-77CE-4AD1-9911-24A29F08BC34}" type="slidenum">
              <a:rPr lang="en-US" smtClean="0"/>
              <a:pPr/>
              <a:t>20</a:t>
            </a:fld>
            <a:endParaRPr lang="en-US" dirty="0"/>
          </a:p>
        </p:txBody>
      </p:sp>
    </p:spTree>
    <p:extLst>
      <p:ext uri="{BB962C8B-B14F-4D97-AF65-F5344CB8AC3E}">
        <p14:creationId xmlns:p14="http://schemas.microsoft.com/office/powerpoint/2010/main" val="188703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pPr marL="457200" indent="-457200">
              <a:buFont typeface="Wingdings" panose="05000000000000000000" pitchFamily="2" charset="2"/>
              <a:buChar char="§"/>
            </a:pPr>
            <a:r>
              <a:rPr lang="en-US" dirty="0"/>
              <a:t>2 editions</a:t>
            </a:r>
          </a:p>
          <a:p>
            <a:pPr marL="457200" indent="-457200">
              <a:buFont typeface="Wingdings" panose="05000000000000000000" pitchFamily="2" charset="2"/>
              <a:buChar char="§"/>
            </a:pPr>
            <a:r>
              <a:rPr lang="en-US" dirty="0"/>
              <a:t>Add-ons</a:t>
            </a:r>
          </a:p>
          <a:p>
            <a:pPr marL="457200" indent="-457200">
              <a:buFont typeface="Wingdings" panose="05000000000000000000" pitchFamily="2" charset="2"/>
              <a:buChar char="§"/>
            </a:pPr>
            <a:r>
              <a:rPr lang="en-US" dirty="0"/>
              <a:t>Delivery options</a:t>
            </a:r>
          </a:p>
        </p:txBody>
      </p:sp>
      <p:sp>
        <p:nvSpPr>
          <p:cNvPr id="2" name="Title 1"/>
          <p:cNvSpPr>
            <a:spLocks noGrp="1"/>
          </p:cNvSpPr>
          <p:nvPr>
            <p:ph type="title"/>
          </p:nvPr>
        </p:nvSpPr>
        <p:spPr/>
        <p:txBody>
          <a:bodyPr/>
          <a:lstStyle/>
          <a:p>
            <a:r>
              <a:rPr lang="en-US" dirty="0"/>
              <a:t>SMA Suite Editions</a:t>
            </a:r>
          </a:p>
        </p:txBody>
      </p:sp>
      <p:sp>
        <p:nvSpPr>
          <p:cNvPr id="4" name="Slide Number Placeholder 3"/>
          <p:cNvSpPr>
            <a:spLocks noGrp="1"/>
          </p:cNvSpPr>
          <p:nvPr>
            <p:ph type="sldNum" sz="quarter" idx="4"/>
          </p:nvPr>
        </p:nvSpPr>
        <p:spPr/>
        <p:txBody>
          <a:bodyPr/>
          <a:lstStyle/>
          <a:p>
            <a:fld id="{B016F8AB-BCEA-4347-8BA6-BE776009BC89}" type="slidenum">
              <a:rPr lang="en-US" smtClean="0">
                <a:solidFill>
                  <a:prstClr val="white"/>
                </a:solidFill>
              </a:rPr>
              <a:pPr/>
              <a:t>21</a:t>
            </a:fld>
            <a:endParaRPr lang="en-US" dirty="0">
              <a:solidFill>
                <a:prstClr val="white"/>
              </a:solidFill>
            </a:endParaRPr>
          </a:p>
        </p:txBody>
      </p:sp>
    </p:spTree>
    <p:extLst>
      <p:ext uri="{BB962C8B-B14F-4D97-AF65-F5344CB8AC3E}">
        <p14:creationId xmlns:p14="http://schemas.microsoft.com/office/powerpoint/2010/main" val="1390749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 Suite licensing</a:t>
            </a:r>
          </a:p>
        </p:txBody>
      </p:sp>
      <p:grpSp>
        <p:nvGrpSpPr>
          <p:cNvPr id="3" name="Group 2"/>
          <p:cNvGrpSpPr/>
          <p:nvPr/>
        </p:nvGrpSpPr>
        <p:grpSpPr>
          <a:xfrm>
            <a:off x="609441" y="1905000"/>
            <a:ext cx="4800759" cy="2264197"/>
            <a:chOff x="1709524" y="1524000"/>
            <a:chExt cx="8806076" cy="4396491"/>
          </a:xfrm>
        </p:grpSpPr>
        <p:sp>
          <p:nvSpPr>
            <p:cNvPr id="6" name="Rectangle 5"/>
            <p:cNvSpPr/>
            <p:nvPr/>
          </p:nvSpPr>
          <p:spPr bwMode="ltGray">
            <a:xfrm>
              <a:off x="7078101" y="2911459"/>
              <a:ext cx="1645920" cy="1600200"/>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r>
                <a:rPr lang="en-US" sz="900" b="1" dirty="0">
                  <a:solidFill>
                    <a:prstClr val="black"/>
                  </a:solidFill>
                  <a:latin typeface="Arial" panose="020B0604020202020204" pitchFamily="34" charset="0"/>
                  <a:cs typeface="Arial" panose="020B0604020202020204" pitchFamily="34" charset="0"/>
                </a:rPr>
                <a:t>Release Management</a:t>
              </a:r>
              <a:r>
                <a:rPr lang="en-US" sz="900" dirty="0">
                  <a:solidFill>
                    <a:prstClr val="black"/>
                  </a:solidFill>
                  <a:latin typeface="Arial" panose="020B0604020202020204" pitchFamily="34" charset="0"/>
                  <a:cs typeface="Arial" panose="020B0604020202020204" pitchFamily="34" charset="0"/>
                </a:rPr>
                <a:t> </a:t>
              </a:r>
            </a:p>
          </p:txBody>
        </p:sp>
        <p:sp>
          <p:nvSpPr>
            <p:cNvPr id="7" name="Rectangle 6"/>
            <p:cNvSpPr/>
            <p:nvPr/>
          </p:nvSpPr>
          <p:spPr bwMode="ltGray">
            <a:xfrm>
              <a:off x="1709524" y="2904721"/>
              <a:ext cx="1645920" cy="1600200"/>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r>
                <a:rPr lang="en-US" sz="900" b="1" dirty="0">
                  <a:solidFill>
                    <a:prstClr val="black"/>
                  </a:solidFill>
                  <a:latin typeface="Arial" panose="020B0604020202020204" pitchFamily="34" charset="0"/>
                  <a:cs typeface="Arial" panose="020B0604020202020204" pitchFamily="34" charset="0"/>
                </a:rPr>
                <a:t>Service</a:t>
              </a:r>
              <a:br>
                <a:rPr lang="en-US" sz="900" b="1" dirty="0">
                  <a:solidFill>
                    <a:prstClr val="black"/>
                  </a:solidFill>
                  <a:latin typeface="Arial" panose="020B0604020202020204" pitchFamily="34" charset="0"/>
                  <a:cs typeface="Arial" panose="020B0604020202020204" pitchFamily="34" charset="0"/>
                </a:rPr>
              </a:br>
              <a:r>
                <a:rPr lang="en-US" sz="900" b="1" dirty="0">
                  <a:solidFill>
                    <a:prstClr val="black"/>
                  </a:solidFill>
                  <a:latin typeface="Arial" panose="020B0604020202020204" pitchFamily="34" charset="0"/>
                  <a:cs typeface="Arial" panose="020B0604020202020204" pitchFamily="34" charset="0"/>
                </a:rPr>
                <a:t>Desk</a:t>
              </a:r>
            </a:p>
          </p:txBody>
        </p:sp>
        <p:sp>
          <p:nvSpPr>
            <p:cNvPr id="8" name="Rectangle 7"/>
            <p:cNvSpPr/>
            <p:nvPr/>
          </p:nvSpPr>
          <p:spPr bwMode="ltGray">
            <a:xfrm>
              <a:off x="5290924" y="2904721"/>
              <a:ext cx="1645920" cy="1600200"/>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r>
                <a:rPr lang="en-US" sz="900" b="1" dirty="0">
                  <a:solidFill>
                    <a:prstClr val="black"/>
                  </a:solidFill>
                  <a:latin typeface="Arial" panose="020B0604020202020204" pitchFamily="34" charset="0"/>
                  <a:cs typeface="Arial" panose="020B0604020202020204" pitchFamily="34" charset="0"/>
                </a:rPr>
                <a:t>Request Fulfillment</a:t>
              </a:r>
            </a:p>
          </p:txBody>
        </p:sp>
        <p:sp>
          <p:nvSpPr>
            <p:cNvPr id="9" name="Rectangle 8"/>
            <p:cNvSpPr/>
            <p:nvPr/>
          </p:nvSpPr>
          <p:spPr bwMode="ltGray">
            <a:xfrm>
              <a:off x="3503747" y="2904721"/>
              <a:ext cx="1645920" cy="1600200"/>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r>
                <a:rPr lang="en-US" sz="900" b="1" dirty="0">
                  <a:solidFill>
                    <a:prstClr val="black"/>
                  </a:solidFill>
                  <a:latin typeface="Arial" panose="020B0604020202020204" pitchFamily="34" charset="0"/>
                  <a:cs typeface="Arial" panose="020B0604020202020204" pitchFamily="34" charset="0"/>
                </a:rPr>
                <a:t>Change Management</a:t>
              </a:r>
            </a:p>
          </p:txBody>
        </p:sp>
        <p:sp>
          <p:nvSpPr>
            <p:cNvPr id="10" name="Rectangle 9"/>
            <p:cNvSpPr/>
            <p:nvPr/>
          </p:nvSpPr>
          <p:spPr bwMode="ltGray">
            <a:xfrm>
              <a:off x="8869680" y="2904721"/>
              <a:ext cx="1645920" cy="1600200"/>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r>
                <a:rPr lang="en-US" sz="900" b="1" dirty="0">
                  <a:solidFill>
                    <a:prstClr val="black"/>
                  </a:solidFill>
                  <a:latin typeface="Arial" panose="020B0604020202020204" pitchFamily="34" charset="0"/>
                  <a:cs typeface="Arial" panose="020B0604020202020204" pitchFamily="34" charset="0"/>
                </a:rPr>
                <a:t>Asset Management</a:t>
              </a:r>
            </a:p>
          </p:txBody>
        </p:sp>
        <p:sp>
          <p:nvSpPr>
            <p:cNvPr id="11" name="Rectangle 10"/>
            <p:cNvSpPr/>
            <p:nvPr/>
          </p:nvSpPr>
          <p:spPr bwMode="ltGray">
            <a:xfrm>
              <a:off x="1709524" y="2209800"/>
              <a:ext cx="8805672" cy="570725"/>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b="1" dirty="0">
                  <a:solidFill>
                    <a:prstClr val="black"/>
                  </a:solidFill>
                  <a:latin typeface="Arial" panose="020B0604020202020204" pitchFamily="34" charset="0"/>
                  <a:cs typeface="Arial" panose="020B0604020202020204" pitchFamily="34" charset="0"/>
                </a:rPr>
                <a:t>Machine Learning &amp; Analytics</a:t>
              </a:r>
            </a:p>
          </p:txBody>
        </p:sp>
        <p:sp>
          <p:nvSpPr>
            <p:cNvPr id="12" name="Rectangle 11"/>
            <p:cNvSpPr/>
            <p:nvPr/>
          </p:nvSpPr>
          <p:spPr bwMode="ltGray">
            <a:xfrm>
              <a:off x="1709524" y="1524000"/>
              <a:ext cx="8805672" cy="561604"/>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b="1" dirty="0">
                  <a:solidFill>
                    <a:prstClr val="black"/>
                  </a:solidFill>
                  <a:latin typeface="Arial" panose="020B0604020202020204" pitchFamily="34" charset="0"/>
                  <a:cs typeface="Arial" panose="020B0604020202020204" pitchFamily="34" charset="0"/>
                </a:rPr>
                <a:t>Service Portal</a:t>
              </a:r>
            </a:p>
          </p:txBody>
        </p:sp>
        <p:sp>
          <p:nvSpPr>
            <p:cNvPr id="13" name="Rectangle 12"/>
            <p:cNvSpPr/>
            <p:nvPr/>
          </p:nvSpPr>
          <p:spPr bwMode="ltGray">
            <a:xfrm>
              <a:off x="1709524" y="5349766"/>
              <a:ext cx="8805672" cy="570725"/>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50" b="1" dirty="0">
                  <a:solidFill>
                    <a:prstClr val="black"/>
                  </a:solidFill>
                  <a:latin typeface="Arial" panose="020B0604020202020204" pitchFamily="34" charset="0"/>
                  <a:cs typeface="Arial" panose="020B0604020202020204" pitchFamily="34" charset="0"/>
                </a:rPr>
                <a:t>Configuration Management System</a:t>
              </a:r>
            </a:p>
            <a:p>
              <a:pPr algn="ctr">
                <a:lnSpc>
                  <a:spcPct val="90000"/>
                </a:lnSpc>
              </a:pPr>
              <a:r>
                <a:rPr lang="en-US" sz="1000" dirty="0">
                  <a:solidFill>
                    <a:prstClr val="black"/>
                  </a:solidFill>
                  <a:latin typeface="Arial" panose="020B0604020202020204" pitchFamily="34" charset="0"/>
                  <a:cs typeface="Arial" panose="020B0604020202020204" pitchFamily="34" charset="0"/>
                </a:rPr>
                <a:t>CMDB and Discovery</a:t>
              </a:r>
            </a:p>
          </p:txBody>
        </p:sp>
        <p:sp>
          <p:nvSpPr>
            <p:cNvPr id="14" name="Rectangle 13"/>
            <p:cNvSpPr/>
            <p:nvPr/>
          </p:nvSpPr>
          <p:spPr bwMode="ltGray">
            <a:xfrm>
              <a:off x="1709524" y="4648200"/>
              <a:ext cx="8805672" cy="571533"/>
            </a:xfrm>
            <a:prstGeom prst="rect">
              <a:avLst/>
            </a:prstGeom>
            <a:noFill/>
            <a:ln w="381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b="1" dirty="0">
                  <a:solidFill>
                    <a:prstClr val="black"/>
                  </a:solidFill>
                  <a:latin typeface="Arial" panose="020B0604020202020204" pitchFamily="34" charset="0"/>
                  <a:cs typeface="Arial" panose="020B0604020202020204" pitchFamily="34" charset="0"/>
                </a:rPr>
                <a:t>Task Automation</a:t>
              </a:r>
            </a:p>
          </p:txBody>
        </p:sp>
      </p:grpSp>
      <p:sp>
        <p:nvSpPr>
          <p:cNvPr id="4" name="Rectangle 3"/>
          <p:cNvSpPr/>
          <p:nvPr/>
        </p:nvSpPr>
        <p:spPr bwMode="ltGray">
          <a:xfrm>
            <a:off x="533400" y="1828801"/>
            <a:ext cx="3979503" cy="1648830"/>
          </a:xfrm>
          <a:prstGeom prst="rect">
            <a:avLst/>
          </a:prstGeom>
          <a:noFill/>
          <a:ln w="76200">
            <a:solidFill>
              <a:srgbClr val="00B3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latin typeface="Arial" panose="020B0604020202020204" pitchFamily="34" charset="0"/>
              <a:cs typeface="Arial" panose="020B0604020202020204" pitchFamily="34" charset="0"/>
            </a:endParaRPr>
          </a:p>
        </p:txBody>
      </p:sp>
      <p:cxnSp>
        <p:nvCxnSpPr>
          <p:cNvPr id="17" name="Straight Connector 16"/>
          <p:cNvCxnSpPr>
            <a:endCxn id="5" idx="1"/>
          </p:cNvCxnSpPr>
          <p:nvPr/>
        </p:nvCxnSpPr>
        <p:spPr>
          <a:xfrm flipV="1">
            <a:off x="4508887" y="2319404"/>
            <a:ext cx="1406773" cy="586594"/>
          </a:xfrm>
          <a:prstGeom prst="line">
            <a:avLst/>
          </a:prstGeom>
          <a:ln w="19050">
            <a:solidFill>
              <a:srgbClr val="00B388"/>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ltGray">
          <a:xfrm>
            <a:off x="9083674" y="1452276"/>
            <a:ext cx="2895600" cy="2242269"/>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nSpc>
                <a:spcPct val="90000"/>
              </a:lnSpc>
            </a:pPr>
            <a:r>
              <a:rPr lang="en-US" sz="2000" b="1" dirty="0">
                <a:solidFill>
                  <a:srgbClr val="0070C0"/>
                </a:solidFill>
              </a:rPr>
              <a:t>SMA-SM Premium</a:t>
            </a:r>
          </a:p>
          <a:p>
            <a:pPr>
              <a:lnSpc>
                <a:spcPct val="90000"/>
              </a:lnSpc>
            </a:pPr>
            <a:r>
              <a:rPr lang="en-US" sz="2000" b="1" dirty="0">
                <a:solidFill>
                  <a:srgbClr val="0070C0"/>
                </a:solidFill>
              </a:rPr>
              <a:t>5 user pack:</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SMA-SM Express</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Asset Management (1 user per pack):</a:t>
            </a:r>
          </a:p>
          <a:p>
            <a:pPr marL="628650" lvl="1" indent="-171450">
              <a:lnSpc>
                <a:spcPct val="90000"/>
              </a:lnSpc>
              <a:buFont typeface="Arial" panose="020B0604020202020204" pitchFamily="34" charset="0"/>
              <a:buChar char="•"/>
            </a:pPr>
            <a:r>
              <a:rPr lang="en-US" sz="1200" dirty="0">
                <a:solidFill>
                  <a:srgbClr val="212E35"/>
                </a:solidFill>
                <a:latin typeface="Calibri Light" panose="020F0302020204030204" pitchFamily="34" charset="0"/>
                <a:cs typeface="Calibri Light" panose="020F0302020204030204" pitchFamily="34" charset="0"/>
              </a:rPr>
              <a:t>Contract</a:t>
            </a:r>
          </a:p>
          <a:p>
            <a:pPr marL="628650" lvl="1" indent="-171450">
              <a:lnSpc>
                <a:spcPct val="90000"/>
              </a:lnSpc>
              <a:buFont typeface="Arial" panose="020B0604020202020204" pitchFamily="34" charset="0"/>
              <a:buChar char="•"/>
            </a:pPr>
            <a:r>
              <a:rPr lang="en-US" sz="1200" dirty="0">
                <a:solidFill>
                  <a:srgbClr val="212E35"/>
                </a:solidFill>
                <a:latin typeface="Calibri Light" panose="020F0302020204030204" pitchFamily="34" charset="0"/>
                <a:cs typeface="Calibri Light" panose="020F0302020204030204" pitchFamily="34" charset="0"/>
              </a:rPr>
              <a:t>Financial</a:t>
            </a:r>
          </a:p>
          <a:p>
            <a:pPr marL="628650" lvl="1" indent="-171450">
              <a:lnSpc>
                <a:spcPct val="90000"/>
              </a:lnSpc>
              <a:buFont typeface="Arial" panose="020B0604020202020204" pitchFamily="34" charset="0"/>
              <a:buChar char="•"/>
            </a:pPr>
            <a:r>
              <a:rPr lang="en-US" sz="1200" dirty="0">
                <a:solidFill>
                  <a:srgbClr val="212E35"/>
                </a:solidFill>
                <a:latin typeface="Calibri Light" panose="020F0302020204030204" pitchFamily="34" charset="0"/>
                <a:cs typeface="Calibri Light" panose="020F0302020204030204" pitchFamily="34" charset="0"/>
              </a:rPr>
              <a:t>Software Installation and License Tracking</a:t>
            </a:r>
          </a:p>
          <a:p>
            <a:pPr marL="628650" lvl="1" indent="-171450">
              <a:lnSpc>
                <a:spcPct val="90000"/>
              </a:lnSpc>
              <a:buFont typeface="Arial" panose="020B0604020202020204" pitchFamily="34" charset="0"/>
              <a:buChar char="•"/>
            </a:pPr>
            <a:r>
              <a:rPr lang="en-US" sz="1200" dirty="0">
                <a:solidFill>
                  <a:srgbClr val="212E35"/>
                </a:solidFill>
                <a:latin typeface="Calibri Light" panose="020F0302020204030204" pitchFamily="34" charset="0"/>
                <a:cs typeface="Calibri Light" panose="020F0302020204030204" pitchFamily="34" charset="0"/>
              </a:rPr>
              <a:t>Software License Compliance</a:t>
            </a:r>
          </a:p>
        </p:txBody>
      </p:sp>
      <p:cxnSp>
        <p:nvCxnSpPr>
          <p:cNvPr id="20" name="Straight Connector 19"/>
          <p:cNvCxnSpPr/>
          <p:nvPr/>
        </p:nvCxnSpPr>
        <p:spPr>
          <a:xfrm>
            <a:off x="5562600" y="3206578"/>
            <a:ext cx="3521074" cy="807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ltGray">
          <a:xfrm>
            <a:off x="1537188" y="4933853"/>
            <a:ext cx="3072911" cy="1343122"/>
          </a:xfrm>
          <a:prstGeom prst="rect">
            <a:avLst/>
          </a:prstGeom>
          <a:noFill/>
          <a:ln w="571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marL="285761" indent="-285750">
              <a:lnSpc>
                <a:spcPct val="90000"/>
              </a:lnSpc>
              <a:buFont typeface="Wingdings" panose="05000000000000000000" pitchFamily="2" charset="2"/>
              <a:buChar char="q"/>
            </a:pPr>
            <a:r>
              <a:rPr lang="en-US" sz="1600" dirty="0">
                <a:solidFill>
                  <a:prstClr val="black"/>
                </a:solidFill>
                <a:latin typeface="Calibri Light" panose="020F0302020204030204" pitchFamily="34" charset="0"/>
                <a:cs typeface="Calibri Light" panose="020F0302020204030204" pitchFamily="34" charset="0"/>
              </a:rPr>
              <a:t>Operations Orchestration nodes</a:t>
            </a:r>
          </a:p>
          <a:p>
            <a:pPr marL="285761" indent="-285750">
              <a:lnSpc>
                <a:spcPct val="90000"/>
              </a:lnSpc>
              <a:buFont typeface="Wingdings" panose="05000000000000000000" pitchFamily="2" charset="2"/>
              <a:buChar char="q"/>
            </a:pPr>
            <a:r>
              <a:rPr lang="en-US" sz="1600" dirty="0">
                <a:solidFill>
                  <a:prstClr val="black"/>
                </a:solidFill>
                <a:latin typeface="Calibri Light" panose="020F0302020204030204" pitchFamily="34" charset="0"/>
                <a:cs typeface="Calibri Light" panose="020F0302020204030204" pitchFamily="34" charset="0"/>
              </a:rPr>
              <a:t>Universal Discovery units</a:t>
            </a:r>
          </a:p>
          <a:p>
            <a:pPr>
              <a:lnSpc>
                <a:spcPct val="90000"/>
              </a:lnSpc>
            </a:pPr>
            <a:endParaRPr lang="en-US" sz="1600" dirty="0">
              <a:solidFill>
                <a:prstClr val="black"/>
              </a:solidFill>
              <a:latin typeface="Calibri Light" panose="020F0302020204030204" pitchFamily="34" charset="0"/>
              <a:cs typeface="Calibri Light" panose="020F0302020204030204" pitchFamily="34" charset="0"/>
            </a:endParaRPr>
          </a:p>
        </p:txBody>
      </p:sp>
      <p:sp>
        <p:nvSpPr>
          <p:cNvPr id="25" name="Rectangle 24"/>
          <p:cNvSpPr/>
          <p:nvPr/>
        </p:nvSpPr>
        <p:spPr bwMode="ltGray">
          <a:xfrm>
            <a:off x="381000" y="3477632"/>
            <a:ext cx="5181600" cy="814313"/>
          </a:xfrm>
          <a:prstGeom prst="rect">
            <a:avLst/>
          </a:prstGeom>
          <a:noFill/>
          <a:ln w="7620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latin typeface="Arial" panose="020B0604020202020204" pitchFamily="34" charset="0"/>
              <a:cs typeface="Arial" panose="020B0604020202020204" pitchFamily="34" charset="0"/>
            </a:endParaRPr>
          </a:p>
        </p:txBody>
      </p:sp>
      <p:sp>
        <p:nvSpPr>
          <p:cNvPr id="15" name="Rectangle 14"/>
          <p:cNvSpPr/>
          <p:nvPr/>
        </p:nvSpPr>
        <p:spPr bwMode="ltGray">
          <a:xfrm>
            <a:off x="381000" y="1676400"/>
            <a:ext cx="5181600" cy="1837565"/>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latin typeface="Arial" panose="020B0604020202020204" pitchFamily="34" charset="0"/>
              <a:cs typeface="Arial" panose="020B0604020202020204" pitchFamily="34" charset="0"/>
            </a:endParaRPr>
          </a:p>
        </p:txBody>
      </p:sp>
      <p:cxnSp>
        <p:nvCxnSpPr>
          <p:cNvPr id="26" name="Straight Connector 25"/>
          <p:cNvCxnSpPr>
            <a:stCxn id="25" idx="2"/>
            <a:endCxn id="24" idx="0"/>
          </p:cNvCxnSpPr>
          <p:nvPr/>
        </p:nvCxnSpPr>
        <p:spPr>
          <a:xfrm>
            <a:off x="2971800" y="4291945"/>
            <a:ext cx="101844" cy="641908"/>
          </a:xfrm>
          <a:prstGeom prst="line">
            <a:avLst/>
          </a:prstGeom>
          <a:ln w="19050">
            <a:solidFill>
              <a:srgbClr val="646464"/>
            </a:solidFill>
          </a:ln>
        </p:spPr>
        <p:style>
          <a:lnRef idx="1">
            <a:schemeClr val="accent1"/>
          </a:lnRef>
          <a:fillRef idx="0">
            <a:schemeClr val="accent1"/>
          </a:fillRef>
          <a:effectRef idx="0">
            <a:schemeClr val="accent1"/>
          </a:effectRef>
          <a:fontRef idx="minor">
            <a:schemeClr val="tx1"/>
          </a:fontRef>
        </p:style>
      </p:cxnSp>
      <p:sp>
        <p:nvSpPr>
          <p:cNvPr id="36" name="Right Arrow 35"/>
          <p:cNvSpPr/>
          <p:nvPr/>
        </p:nvSpPr>
        <p:spPr>
          <a:xfrm>
            <a:off x="8818180" y="2237833"/>
            <a:ext cx="152400" cy="318707"/>
          </a:xfrm>
          <a:prstGeom prst="rightArrow">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 name="Rectangle 4"/>
          <p:cNvSpPr/>
          <p:nvPr/>
        </p:nvSpPr>
        <p:spPr bwMode="ltGray">
          <a:xfrm>
            <a:off x="5915660" y="1527924"/>
            <a:ext cx="2771140" cy="1582960"/>
          </a:xfrm>
          <a:prstGeom prst="rect">
            <a:avLst/>
          </a:prstGeom>
          <a:solidFill>
            <a:schemeClr val="bg1"/>
          </a:solidFill>
          <a:ln w="57150">
            <a:solidFill>
              <a:srgbClr val="00B388"/>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nSpc>
                <a:spcPct val="90000"/>
              </a:lnSpc>
            </a:pPr>
            <a:r>
              <a:rPr lang="en-US" sz="2000" b="1" dirty="0">
                <a:solidFill>
                  <a:srgbClr val="00B388"/>
                </a:solidFill>
              </a:rPr>
              <a:t>SMA-SM Express</a:t>
            </a:r>
          </a:p>
          <a:p>
            <a:pPr>
              <a:lnSpc>
                <a:spcPct val="90000"/>
              </a:lnSpc>
            </a:pPr>
            <a:r>
              <a:rPr lang="en-US" sz="2000" b="1" dirty="0">
                <a:solidFill>
                  <a:srgbClr val="00B388"/>
                </a:solidFill>
              </a:rPr>
              <a:t>5 user pack:</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Service Management with Smart Analytics</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Universal</a:t>
            </a:r>
            <a:r>
              <a:rPr lang="en-US" sz="1600" dirty="0">
                <a:solidFill>
                  <a:prstClr val="black"/>
                </a:solidFill>
                <a:latin typeface="Calibri Light" panose="020F0302020204030204" pitchFamily="34" charset="0"/>
                <a:cs typeface="Calibri Light" panose="020F0302020204030204" pitchFamily="34" charset="0"/>
              </a:rPr>
              <a:t> CMDB</a:t>
            </a:r>
          </a:p>
          <a:p>
            <a:pPr marL="285750" indent="-285750">
              <a:lnSpc>
                <a:spcPct val="90000"/>
              </a:lnSpc>
              <a:buFont typeface="Wingdings" panose="05000000000000000000" pitchFamily="2" charset="2"/>
              <a:buChar char="q"/>
            </a:pPr>
            <a:r>
              <a:rPr lang="en-US" sz="1600" dirty="0">
                <a:solidFill>
                  <a:prstClr val="black"/>
                </a:solidFill>
                <a:latin typeface="Calibri Light" panose="020F0302020204030204" pitchFamily="34" charset="0"/>
                <a:cs typeface="Calibri Light" panose="020F0302020204030204" pitchFamily="34" charset="0"/>
              </a:rPr>
              <a:t>Asset Tracking</a:t>
            </a:r>
            <a:endParaRPr lang="en-US" sz="1200" dirty="0">
              <a:solidFill>
                <a:prstClr val="black"/>
              </a:solidFill>
              <a:latin typeface="Calibri Light" panose="020F0302020204030204" pitchFamily="34" charset="0"/>
              <a:cs typeface="Calibri Light" panose="020F0302020204030204" pitchFamily="34" charset="0"/>
            </a:endParaRPr>
          </a:p>
        </p:txBody>
      </p:sp>
      <p:sp>
        <p:nvSpPr>
          <p:cNvPr id="29" name="Rectangle 28"/>
          <p:cNvSpPr/>
          <p:nvPr/>
        </p:nvSpPr>
        <p:spPr bwMode="ltGray">
          <a:xfrm>
            <a:off x="5915660" y="4062386"/>
            <a:ext cx="2771140" cy="1579289"/>
          </a:xfrm>
          <a:prstGeom prst="rect">
            <a:avLst/>
          </a:prstGeom>
          <a:solidFill>
            <a:schemeClr val="bg1"/>
          </a:solidFill>
          <a:ln w="57150">
            <a:solidFill>
              <a:srgbClr val="00B388"/>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nSpc>
                <a:spcPct val="90000"/>
              </a:lnSpc>
            </a:pPr>
            <a:r>
              <a:rPr lang="en-US" sz="2000" b="1" dirty="0">
                <a:solidFill>
                  <a:srgbClr val="00B388"/>
                </a:solidFill>
              </a:rPr>
              <a:t>SMAX Express</a:t>
            </a:r>
          </a:p>
          <a:p>
            <a:pPr>
              <a:lnSpc>
                <a:spcPct val="90000"/>
              </a:lnSpc>
            </a:pPr>
            <a:r>
              <a:rPr lang="en-US" sz="2000" b="1" dirty="0">
                <a:solidFill>
                  <a:srgbClr val="00B388"/>
                </a:solidFill>
              </a:rPr>
              <a:t>5 user pack:</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Service Management with Smart Analytics</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Universal</a:t>
            </a:r>
            <a:r>
              <a:rPr lang="en-US" sz="1600" dirty="0">
                <a:solidFill>
                  <a:prstClr val="black"/>
                </a:solidFill>
                <a:latin typeface="Calibri Light" panose="020F0302020204030204" pitchFamily="34" charset="0"/>
                <a:cs typeface="Calibri Light" panose="020F0302020204030204" pitchFamily="34" charset="0"/>
              </a:rPr>
              <a:t> CMDB</a:t>
            </a:r>
          </a:p>
          <a:p>
            <a:pPr marL="285750" indent="-285750">
              <a:lnSpc>
                <a:spcPct val="90000"/>
              </a:lnSpc>
              <a:buFont typeface="Wingdings" panose="05000000000000000000" pitchFamily="2" charset="2"/>
              <a:buChar char="q"/>
            </a:pPr>
            <a:r>
              <a:rPr lang="en-US" sz="1600" dirty="0">
                <a:solidFill>
                  <a:prstClr val="black"/>
                </a:solidFill>
                <a:latin typeface="Calibri Light" panose="020F0302020204030204" pitchFamily="34" charset="0"/>
                <a:cs typeface="Calibri Light" panose="020F0302020204030204" pitchFamily="34" charset="0"/>
              </a:rPr>
              <a:t>Asset Tracking</a:t>
            </a:r>
            <a:endParaRPr lang="en-US" sz="1200" dirty="0">
              <a:solidFill>
                <a:prstClr val="black"/>
              </a:solidFill>
              <a:latin typeface="Calibri Light" panose="020F0302020204030204" pitchFamily="34" charset="0"/>
              <a:cs typeface="Calibri Light" panose="020F0302020204030204" pitchFamily="34" charset="0"/>
            </a:endParaRPr>
          </a:p>
        </p:txBody>
      </p:sp>
      <p:sp>
        <p:nvSpPr>
          <p:cNvPr id="30" name="Rectangle 29"/>
          <p:cNvSpPr/>
          <p:nvPr/>
        </p:nvSpPr>
        <p:spPr bwMode="ltGray">
          <a:xfrm>
            <a:off x="9083674" y="4062386"/>
            <a:ext cx="2895600" cy="2424678"/>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nSpc>
                <a:spcPct val="90000"/>
              </a:lnSpc>
            </a:pPr>
            <a:r>
              <a:rPr lang="en-US" sz="2000" b="1" dirty="0">
                <a:solidFill>
                  <a:srgbClr val="0070C0"/>
                </a:solidFill>
              </a:rPr>
              <a:t>SMAX Premium</a:t>
            </a:r>
          </a:p>
          <a:p>
            <a:pPr>
              <a:lnSpc>
                <a:spcPct val="90000"/>
              </a:lnSpc>
            </a:pPr>
            <a:r>
              <a:rPr lang="en-US" sz="2000" b="1" dirty="0">
                <a:solidFill>
                  <a:srgbClr val="0070C0"/>
                </a:solidFill>
              </a:rPr>
              <a:t>5 user pack:</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SMAX Express</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Asset Management:</a:t>
            </a:r>
          </a:p>
          <a:p>
            <a:pPr marL="628650" lvl="1" indent="-171450">
              <a:lnSpc>
                <a:spcPct val="90000"/>
              </a:lnSpc>
              <a:buFont typeface="Arial" panose="020B0604020202020204" pitchFamily="34" charset="0"/>
              <a:buChar char="•"/>
            </a:pPr>
            <a:r>
              <a:rPr lang="en-US" sz="1200" dirty="0">
                <a:solidFill>
                  <a:srgbClr val="212E35"/>
                </a:solidFill>
                <a:latin typeface="Calibri Light" panose="020F0302020204030204" pitchFamily="34" charset="0"/>
                <a:cs typeface="Calibri Light" panose="020F0302020204030204" pitchFamily="34" charset="0"/>
              </a:rPr>
              <a:t>Contract</a:t>
            </a:r>
          </a:p>
          <a:p>
            <a:pPr marL="628650" lvl="1" indent="-171450">
              <a:lnSpc>
                <a:spcPct val="90000"/>
              </a:lnSpc>
              <a:buFont typeface="Arial" panose="020B0604020202020204" pitchFamily="34" charset="0"/>
              <a:buChar char="•"/>
            </a:pPr>
            <a:r>
              <a:rPr lang="en-US" sz="1200" dirty="0">
                <a:solidFill>
                  <a:srgbClr val="212E35"/>
                </a:solidFill>
                <a:latin typeface="Calibri Light" panose="020F0302020204030204" pitchFamily="34" charset="0"/>
                <a:cs typeface="Calibri Light" panose="020F0302020204030204" pitchFamily="34" charset="0"/>
              </a:rPr>
              <a:t>Financial</a:t>
            </a:r>
          </a:p>
          <a:p>
            <a:pPr marL="628650" lvl="1" indent="-171450">
              <a:lnSpc>
                <a:spcPct val="90000"/>
              </a:lnSpc>
              <a:buFont typeface="Arial" panose="020B0604020202020204" pitchFamily="34" charset="0"/>
              <a:buChar char="•"/>
            </a:pPr>
            <a:r>
              <a:rPr lang="en-US" sz="1200" dirty="0">
                <a:solidFill>
                  <a:srgbClr val="212E35"/>
                </a:solidFill>
                <a:latin typeface="Calibri Light" panose="020F0302020204030204" pitchFamily="34" charset="0"/>
                <a:cs typeface="Calibri Light" panose="020F0302020204030204" pitchFamily="34" charset="0"/>
              </a:rPr>
              <a:t>Software Installation and License Tracking</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Idea &amp; Proposal</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Application Portfolio</a:t>
            </a:r>
          </a:p>
          <a:p>
            <a:pPr marL="285750" indent="-285750">
              <a:lnSpc>
                <a:spcPct val="90000"/>
              </a:lnSpc>
              <a:buFont typeface="Wingdings" panose="05000000000000000000" pitchFamily="2" charset="2"/>
              <a:buChar char="q"/>
            </a:pPr>
            <a:r>
              <a:rPr lang="en-US" sz="1600" dirty="0">
                <a:solidFill>
                  <a:srgbClr val="212E35"/>
                </a:solidFill>
                <a:latin typeface="Calibri Light" panose="020F0302020204030204" pitchFamily="34" charset="0"/>
                <a:cs typeface="Calibri Light" panose="020F0302020204030204" pitchFamily="34" charset="0"/>
              </a:rPr>
              <a:t>Project &amp; Program</a:t>
            </a:r>
          </a:p>
        </p:txBody>
      </p:sp>
      <p:sp>
        <p:nvSpPr>
          <p:cNvPr id="31" name="Right Arrow 30"/>
          <p:cNvSpPr/>
          <p:nvPr/>
        </p:nvSpPr>
        <p:spPr>
          <a:xfrm>
            <a:off x="8847390" y="4531510"/>
            <a:ext cx="152400" cy="318707"/>
          </a:xfrm>
          <a:prstGeom prst="rightArrow">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34" name="Straight Connector 33"/>
          <p:cNvCxnSpPr/>
          <p:nvPr/>
        </p:nvCxnSpPr>
        <p:spPr>
          <a:xfrm>
            <a:off x="5562600" y="3345905"/>
            <a:ext cx="3521074" cy="68915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508887" y="3106387"/>
            <a:ext cx="1406773" cy="1006022"/>
          </a:xfrm>
          <a:prstGeom prst="line">
            <a:avLst/>
          </a:prstGeom>
          <a:ln w="19050">
            <a:solidFill>
              <a:srgbClr val="00B38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042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F26D553-E84F-4FF2-B941-1FEEBABBA71A}"/>
              </a:ext>
            </a:extLst>
          </p:cNvPr>
          <p:cNvGraphicFramePr>
            <a:graphicFrameLocks noGrp="1"/>
          </p:cNvGraphicFramePr>
          <p:nvPr>
            <p:ph idx="1"/>
            <p:extLst>
              <p:ext uri="{D42A27DB-BD31-4B8C-83A1-F6EECF244321}">
                <p14:modId xmlns:p14="http://schemas.microsoft.com/office/powerpoint/2010/main" val="2020347929"/>
              </p:ext>
            </p:extLst>
          </p:nvPr>
        </p:nvGraphicFramePr>
        <p:xfrm>
          <a:off x="946785" y="1574800"/>
          <a:ext cx="9837329" cy="1483360"/>
        </p:xfrm>
        <a:graphic>
          <a:graphicData uri="http://schemas.openxmlformats.org/drawingml/2006/table">
            <a:tbl>
              <a:tblPr firstRow="1" bandRow="1">
                <a:tableStyleId>{5C22544A-7EE6-4342-B048-85BDC9FD1C3A}</a:tableStyleId>
              </a:tblPr>
              <a:tblGrid>
                <a:gridCol w="4241670">
                  <a:extLst>
                    <a:ext uri="{9D8B030D-6E8A-4147-A177-3AD203B41FA5}">
                      <a16:colId xmlns:a16="http://schemas.microsoft.com/office/drawing/2014/main" val="2688251419"/>
                    </a:ext>
                  </a:extLst>
                </a:gridCol>
                <a:gridCol w="1967088">
                  <a:extLst>
                    <a:ext uri="{9D8B030D-6E8A-4147-A177-3AD203B41FA5}">
                      <a16:colId xmlns:a16="http://schemas.microsoft.com/office/drawing/2014/main" val="1535244654"/>
                    </a:ext>
                  </a:extLst>
                </a:gridCol>
                <a:gridCol w="3628571">
                  <a:extLst>
                    <a:ext uri="{9D8B030D-6E8A-4147-A177-3AD203B41FA5}">
                      <a16:colId xmlns:a16="http://schemas.microsoft.com/office/drawing/2014/main" val="2597276015"/>
                    </a:ext>
                  </a:extLst>
                </a:gridCol>
              </a:tblGrid>
              <a:tr h="370840">
                <a:tc>
                  <a:txBody>
                    <a:bodyPr/>
                    <a:lstStyle/>
                    <a:p>
                      <a:endParaRPr lang="en-US" dirty="0"/>
                    </a:p>
                  </a:txBody>
                  <a:tcPr/>
                </a:tc>
                <a:tc>
                  <a:txBody>
                    <a:bodyPr/>
                    <a:lstStyle/>
                    <a:p>
                      <a:r>
                        <a:rPr lang="en-US" dirty="0"/>
                        <a:t>SMAX</a:t>
                      </a:r>
                    </a:p>
                  </a:txBody>
                  <a:tcPr/>
                </a:tc>
                <a:tc>
                  <a:txBody>
                    <a:bodyPr/>
                    <a:lstStyle/>
                    <a:p>
                      <a:r>
                        <a:rPr lang="en-US" dirty="0"/>
                        <a:t>SMA-SM</a:t>
                      </a:r>
                    </a:p>
                  </a:txBody>
                  <a:tcPr/>
                </a:tc>
                <a:extLst>
                  <a:ext uri="{0D108BD9-81ED-4DB2-BD59-A6C34878D82A}">
                    <a16:rowId xmlns:a16="http://schemas.microsoft.com/office/drawing/2014/main" val="2263942927"/>
                  </a:ext>
                </a:extLst>
              </a:tr>
              <a:tr h="370840">
                <a:tc>
                  <a:txBody>
                    <a:bodyPr/>
                    <a:lstStyle/>
                    <a:p>
                      <a:r>
                        <a:rPr lang="en-US" dirty="0"/>
                        <a:t>Classic Deployment</a:t>
                      </a:r>
                    </a:p>
                  </a:txBody>
                  <a:tcPr/>
                </a:tc>
                <a:tc>
                  <a:txBody>
                    <a:bodyPr/>
                    <a:lstStyle/>
                    <a:p>
                      <a:pPr marL="0" indent="0">
                        <a:buFont typeface="Wingdings" panose="05000000000000000000" pitchFamily="2" charset="2"/>
                        <a:buNone/>
                      </a:pPr>
                      <a:endParaRPr lang="en-US" dirty="0"/>
                    </a:p>
                  </a:txBody>
                  <a:tcPr/>
                </a:tc>
                <a:tc>
                  <a:txBody>
                    <a:bodyPr/>
                    <a:lstStyle/>
                    <a:p>
                      <a:pPr marL="285750" indent="-285750">
                        <a:buFont typeface="Wingdings" panose="05000000000000000000" pitchFamily="2" charset="2"/>
                        <a:buChar char="ü"/>
                      </a:pPr>
                      <a:r>
                        <a:rPr lang="en-US" dirty="0"/>
                        <a:t>with Portal in Container</a:t>
                      </a:r>
                    </a:p>
                  </a:txBody>
                  <a:tcPr/>
                </a:tc>
                <a:extLst>
                  <a:ext uri="{0D108BD9-81ED-4DB2-BD59-A6C34878D82A}">
                    <a16:rowId xmlns:a16="http://schemas.microsoft.com/office/drawing/2014/main" val="701483202"/>
                  </a:ext>
                </a:extLst>
              </a:tr>
              <a:tr h="370840">
                <a:tc>
                  <a:txBody>
                    <a:bodyPr/>
                    <a:lstStyle/>
                    <a:p>
                      <a:r>
                        <a:rPr lang="en-US" dirty="0"/>
                        <a:t>Container Deployment</a:t>
                      </a:r>
                    </a:p>
                  </a:txBody>
                  <a:tcPr/>
                </a:tc>
                <a:tc>
                  <a:txBody>
                    <a:bodyPr/>
                    <a:lstStyle/>
                    <a:p>
                      <a:pPr marL="285750" marR="0" lvl="0" indent="-285750" algn="l" defTabSz="91437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t>CDF *</a:t>
                      </a:r>
                    </a:p>
                  </a:txBody>
                  <a:tcPr/>
                </a:tc>
                <a:tc>
                  <a:txBody>
                    <a:bodyPr/>
                    <a:lstStyle/>
                    <a:p>
                      <a:pPr marL="285750" indent="-285750">
                        <a:buFont typeface="Wingdings" panose="05000000000000000000" pitchFamily="2" charset="2"/>
                        <a:buChar char="ü"/>
                      </a:pPr>
                      <a:endParaRPr lang="en-US" dirty="0"/>
                    </a:p>
                  </a:txBody>
                  <a:tcPr/>
                </a:tc>
                <a:extLst>
                  <a:ext uri="{0D108BD9-81ED-4DB2-BD59-A6C34878D82A}">
                    <a16:rowId xmlns:a16="http://schemas.microsoft.com/office/drawing/2014/main" val="1801422070"/>
                  </a:ext>
                </a:extLst>
              </a:tr>
              <a:tr h="370840">
                <a:tc>
                  <a:txBody>
                    <a:bodyPr/>
                    <a:lstStyle/>
                    <a:p>
                      <a:r>
                        <a:rPr lang="en-US" dirty="0"/>
                        <a:t>Public Cloud Deployment</a:t>
                      </a:r>
                    </a:p>
                  </a:txBody>
                  <a:tcPr/>
                </a:tc>
                <a:tc>
                  <a:txBody>
                    <a:bodyPr/>
                    <a:lstStyle/>
                    <a:p>
                      <a:pPr marL="285750" indent="-285750">
                        <a:buFont typeface="Wingdings" panose="05000000000000000000" pitchFamily="2" charset="2"/>
                        <a:buChar char="ü"/>
                      </a:pPr>
                      <a:r>
                        <a:rPr lang="en-US" dirty="0"/>
                        <a:t>AWS, Azure, *</a:t>
                      </a:r>
                    </a:p>
                  </a:txBody>
                  <a:tcPr/>
                </a:tc>
                <a:tc>
                  <a:txBody>
                    <a:bodyPr/>
                    <a:lstStyle/>
                    <a:p>
                      <a:endParaRPr lang="en-US" dirty="0"/>
                    </a:p>
                  </a:txBody>
                  <a:tcPr/>
                </a:tc>
                <a:extLst>
                  <a:ext uri="{0D108BD9-81ED-4DB2-BD59-A6C34878D82A}">
                    <a16:rowId xmlns:a16="http://schemas.microsoft.com/office/drawing/2014/main" val="3134030310"/>
                  </a:ext>
                </a:extLst>
              </a:tr>
            </a:tbl>
          </a:graphicData>
        </a:graphic>
      </p:graphicFrame>
      <p:sp>
        <p:nvSpPr>
          <p:cNvPr id="3" name="Slide Number Placeholder 2">
            <a:extLst>
              <a:ext uri="{FF2B5EF4-FFF2-40B4-BE49-F238E27FC236}">
                <a16:creationId xmlns:a16="http://schemas.microsoft.com/office/drawing/2014/main" id="{D09BE824-395E-4E3E-A4A1-C1F77FCD52D2}"/>
              </a:ext>
            </a:extLst>
          </p:cNvPr>
          <p:cNvSpPr>
            <a:spLocks noGrp="1"/>
          </p:cNvSpPr>
          <p:nvPr>
            <p:ph type="sldNum" sz="quarter" idx="4"/>
          </p:nvPr>
        </p:nvSpPr>
        <p:spPr/>
        <p:txBody>
          <a:bodyPr/>
          <a:lstStyle/>
          <a:p>
            <a:fld id="{0FB999A9-77CE-4AD1-9911-24A29F08BC34}" type="slidenum">
              <a:rPr lang="en-US" smtClean="0"/>
              <a:pPr/>
              <a:t>23</a:t>
            </a:fld>
            <a:endParaRPr lang="en-US" dirty="0"/>
          </a:p>
        </p:txBody>
      </p:sp>
      <p:sp>
        <p:nvSpPr>
          <p:cNvPr id="4" name="Title 3">
            <a:extLst>
              <a:ext uri="{FF2B5EF4-FFF2-40B4-BE49-F238E27FC236}">
                <a16:creationId xmlns:a16="http://schemas.microsoft.com/office/drawing/2014/main" id="{AFD71739-2CD9-4689-9BC4-D2E8E13E543B}"/>
              </a:ext>
            </a:extLst>
          </p:cNvPr>
          <p:cNvSpPr>
            <a:spLocks noGrp="1"/>
          </p:cNvSpPr>
          <p:nvPr>
            <p:ph type="title"/>
          </p:nvPr>
        </p:nvSpPr>
        <p:spPr/>
        <p:txBody>
          <a:bodyPr/>
          <a:lstStyle/>
          <a:p>
            <a:r>
              <a:rPr lang="en-US" dirty="0"/>
              <a:t>SMA Suite Deployment Options </a:t>
            </a:r>
          </a:p>
        </p:txBody>
      </p:sp>
      <p:sp>
        <p:nvSpPr>
          <p:cNvPr id="6" name="TextBox 5">
            <a:extLst>
              <a:ext uri="{FF2B5EF4-FFF2-40B4-BE49-F238E27FC236}">
                <a16:creationId xmlns:a16="http://schemas.microsoft.com/office/drawing/2014/main" id="{CBA32517-7A54-4E2F-BB22-9939B0EB7C20}"/>
              </a:ext>
            </a:extLst>
          </p:cNvPr>
          <p:cNvSpPr txBox="1"/>
          <p:nvPr/>
        </p:nvSpPr>
        <p:spPr>
          <a:xfrm>
            <a:off x="1204686" y="3976914"/>
            <a:ext cx="914400" cy="914400"/>
          </a:xfrm>
          <a:prstGeom prst="rect">
            <a:avLst/>
          </a:prstGeom>
        </p:spPr>
        <p:txBody>
          <a:bodyPr vert="horz" wrap="none" lIns="0" tIns="0" rIns="0" bIns="0" rtlCol="0">
            <a:normAutofit/>
          </a:bodyPr>
          <a:lstStyle/>
          <a:p>
            <a:pPr marL="0" indent="0">
              <a:spcAft>
                <a:spcPts val="1800"/>
              </a:spcAft>
              <a:buNone/>
            </a:pPr>
            <a:r>
              <a:rPr lang="en-US" sz="2000" dirty="0"/>
              <a:t>* Check Support Matrix for additional platform and cloud providers supported</a:t>
            </a:r>
          </a:p>
        </p:txBody>
      </p:sp>
    </p:spTree>
    <p:extLst>
      <p:ext uri="{BB962C8B-B14F-4D97-AF65-F5344CB8AC3E}">
        <p14:creationId xmlns:p14="http://schemas.microsoft.com/office/powerpoint/2010/main" val="2245648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b="-6472"/>
          <a:stretch/>
        </p:blipFill>
        <p:spPr>
          <a:xfrm>
            <a:off x="946785" y="1470657"/>
            <a:ext cx="8238685" cy="4860000"/>
          </a:xfrm>
          <a:prstGeom prst="rect">
            <a:avLst/>
          </a:prstGeom>
        </p:spPr>
      </p:pic>
      <p:sp>
        <p:nvSpPr>
          <p:cNvPr id="2" name="Title 1"/>
          <p:cNvSpPr>
            <a:spLocks noGrp="1"/>
          </p:cNvSpPr>
          <p:nvPr>
            <p:ph type="title"/>
          </p:nvPr>
        </p:nvSpPr>
        <p:spPr>
          <a:xfrm>
            <a:off x="946786" y="429273"/>
            <a:ext cx="8808873" cy="645765"/>
          </a:xfrm>
        </p:spPr>
        <p:txBody>
          <a:bodyPr/>
          <a:lstStyle/>
          <a:p>
            <a:r>
              <a:rPr lang="en-US" dirty="0"/>
              <a:t>ITOM Platform With Deployment Choice</a:t>
            </a:r>
          </a:p>
        </p:txBody>
      </p:sp>
      <p:sp>
        <p:nvSpPr>
          <p:cNvPr id="3" name="Slide Number Placeholder 2"/>
          <p:cNvSpPr>
            <a:spLocks noGrp="1"/>
          </p:cNvSpPr>
          <p:nvPr>
            <p:ph type="sldNum" sz="quarter" idx="4"/>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0FB999A9-77CE-4AD1-9911-24A29F08BC34}" type="slidenum">
              <a:rPr kumimoji="0" lang="en-US" sz="1100" b="0" i="0" u="none" strike="noStrike" kern="1200" cap="none" spc="0" normalizeH="0" baseline="0" noProof="0" smtClean="0">
                <a:ln>
                  <a:noFill/>
                </a:ln>
                <a:solidFill>
                  <a:srgbClr val="FFFFFF">
                    <a:lumMod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24</a:t>
            </a:fld>
            <a:endParaRPr kumimoji="0" lang="en-US" sz="1100" b="0" i="0" u="none" strike="noStrike" kern="1200" cap="none" spc="0" normalizeH="0" baseline="0" noProof="0" dirty="0">
              <a:ln>
                <a:noFill/>
              </a:ln>
              <a:solidFill>
                <a:srgbClr val="FFFFFF">
                  <a:lumMod val="75000"/>
                </a:srgbClr>
              </a:solidFill>
              <a:effectLst/>
              <a:uLnTx/>
              <a:uFillTx/>
              <a:latin typeface="Calibri" panose="020F0502020204030204"/>
              <a:ea typeface="+mn-ea"/>
              <a:cs typeface="+mn-cs"/>
            </a:endParaRPr>
          </a:p>
        </p:txBody>
      </p:sp>
      <p:sp>
        <p:nvSpPr>
          <p:cNvPr id="4" name="Text Placeholder 3"/>
          <p:cNvSpPr>
            <a:spLocks noGrp="1"/>
          </p:cNvSpPr>
          <p:nvPr>
            <p:ph type="body" sz="quarter" idx="13"/>
          </p:nvPr>
        </p:nvSpPr>
        <p:spPr>
          <a:xfrm>
            <a:off x="946785" y="916603"/>
            <a:ext cx="9299683" cy="381000"/>
          </a:xfrm>
        </p:spPr>
        <p:txBody>
          <a:bodyPr/>
          <a:lstStyle/>
          <a:p>
            <a:r>
              <a:rPr lang="en-US" dirty="0"/>
              <a:t>Quick time to value while minimizing implementation and update effort</a:t>
            </a:r>
          </a:p>
        </p:txBody>
      </p:sp>
      <p:sp>
        <p:nvSpPr>
          <p:cNvPr id="37" name="Rectangle 36"/>
          <p:cNvSpPr/>
          <p:nvPr/>
        </p:nvSpPr>
        <p:spPr>
          <a:xfrm>
            <a:off x="9685794" y="4993353"/>
            <a:ext cx="2349478" cy="268984"/>
          </a:xfrm>
          <a:prstGeom prst="rect">
            <a:avLst/>
          </a:prstGeom>
        </p:spPr>
        <p:txBody>
          <a:bodyPr wrap="square" anchor="ctr">
            <a:spAutoFit/>
          </a:bodyPr>
          <a:lstStyle/>
          <a:p>
            <a:pPr marL="0" marR="0" lvl="0" indent="0" algn="l" defTabSz="914217"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Open Sans" pitchFamily="34" charset="0"/>
                <a:cs typeface="Arial"/>
              </a:rPr>
              <a:t>Deployment choice</a:t>
            </a:r>
          </a:p>
        </p:txBody>
      </p:sp>
      <p:sp>
        <p:nvSpPr>
          <p:cNvPr id="39" name="Rectangle 38"/>
          <p:cNvSpPr/>
          <p:nvPr/>
        </p:nvSpPr>
        <p:spPr>
          <a:xfrm>
            <a:off x="9695217" y="3579463"/>
            <a:ext cx="1923437" cy="441339"/>
          </a:xfrm>
          <a:prstGeom prst="rect">
            <a:avLst/>
          </a:prstGeom>
        </p:spPr>
        <p:txBody>
          <a:bodyPr wrap="square" anchor="ctr">
            <a:spAutoFit/>
          </a:bodyPr>
          <a:lstStyle/>
          <a:p>
            <a:pPr marL="0" marR="0" lvl="0" indent="0" algn="l" defTabSz="914217"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Open Sans" pitchFamily="34" charset="0"/>
                <a:cs typeface="Arial"/>
              </a:rPr>
              <a:t>Update and patch with zero downtime</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a:endParaRPr>
          </a:p>
        </p:txBody>
      </p:sp>
      <p:sp>
        <p:nvSpPr>
          <p:cNvPr id="40" name="Rectangle 39"/>
          <p:cNvSpPr/>
          <p:nvPr/>
        </p:nvSpPr>
        <p:spPr>
          <a:xfrm>
            <a:off x="9685794" y="4352356"/>
            <a:ext cx="2018620" cy="437043"/>
          </a:xfrm>
          <a:prstGeom prst="rect">
            <a:avLst/>
          </a:prstGeom>
        </p:spPr>
        <p:txBody>
          <a:bodyPr wrap="square" anchor="ctr">
            <a:spAutoFit/>
          </a:bodyPr>
          <a:lstStyle/>
          <a:p>
            <a:pPr marL="0" marR="0" lvl="0" indent="0" algn="l" defTabSz="914217"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Open Sans" pitchFamily="34" charset="0"/>
                <a:cs typeface="Arial"/>
              </a:rPr>
              <a:t>Auto-scaling, self-healing </a:t>
            </a:r>
            <a:b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Open Sans" pitchFamily="34" charset="0"/>
                <a:cs typeface="Arial"/>
              </a:rPr>
            </a:b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Open Sans" pitchFamily="34" charset="0"/>
                <a:cs typeface="Arial"/>
              </a:rPr>
              <a:t>and secure</a:t>
            </a:r>
          </a:p>
        </p:txBody>
      </p:sp>
      <p:grpSp>
        <p:nvGrpSpPr>
          <p:cNvPr id="17" name="Group 16"/>
          <p:cNvGrpSpPr/>
          <p:nvPr/>
        </p:nvGrpSpPr>
        <p:grpSpPr>
          <a:xfrm>
            <a:off x="3314774" y="2813495"/>
            <a:ext cx="6259769" cy="2488959"/>
            <a:chOff x="884321" y="1821267"/>
            <a:chExt cx="7058273" cy="2806453"/>
          </a:xfrm>
        </p:grpSpPr>
        <p:sp>
          <p:nvSpPr>
            <p:cNvPr id="16" name="Rectangle 15"/>
            <p:cNvSpPr/>
            <p:nvPr/>
          </p:nvSpPr>
          <p:spPr>
            <a:xfrm>
              <a:off x="884321" y="1821267"/>
              <a:ext cx="7058273" cy="2806453"/>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5" name="Group 14"/>
            <p:cNvGrpSpPr/>
            <p:nvPr/>
          </p:nvGrpSpPr>
          <p:grpSpPr>
            <a:xfrm>
              <a:off x="946785" y="1914221"/>
              <a:ext cx="6898660" cy="2601753"/>
              <a:chOff x="946785" y="1771286"/>
              <a:chExt cx="6898660" cy="2741963"/>
            </a:xfrm>
          </p:grpSpPr>
          <p:sp>
            <p:nvSpPr>
              <p:cNvPr id="5" name="Rounded Rectangle 4"/>
              <p:cNvSpPr/>
              <p:nvPr/>
            </p:nvSpPr>
            <p:spPr>
              <a:xfrm>
                <a:off x="975677" y="4019265"/>
                <a:ext cx="1594374" cy="493984"/>
              </a:xfrm>
              <a:prstGeom prst="roundRect">
                <a:avLst>
                  <a:gd name="adj" fmla="val 1480"/>
                </a:avLst>
              </a:prstGeom>
              <a:solidFill>
                <a:schemeClr val="tx1">
                  <a:lumMod val="65000"/>
                  <a:lumOff val="35000"/>
                  <a:alpha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400" b="1" i="0" u="none" strike="noStrike" kern="1200" cap="none" spc="300" normalizeH="0" baseline="0" noProof="0">
                    <a:ln>
                      <a:noFill/>
                    </a:ln>
                    <a:solidFill>
                      <a:prstClr val="white"/>
                    </a:solidFill>
                    <a:effectLst/>
                    <a:uLnTx/>
                    <a:uFillTx/>
                    <a:latin typeface="Calibri" panose="020F0502020204030204"/>
                    <a:ea typeface="+mn-ea"/>
                    <a:cs typeface="Arial"/>
                  </a:rPr>
                  <a:t>PHYSICAL</a:t>
                </a:r>
              </a:p>
            </p:txBody>
          </p:sp>
          <p:sp>
            <p:nvSpPr>
              <p:cNvPr id="6" name="Rounded Rectangle 5"/>
              <p:cNvSpPr/>
              <p:nvPr/>
            </p:nvSpPr>
            <p:spPr>
              <a:xfrm>
                <a:off x="2717006" y="4019265"/>
                <a:ext cx="1594374" cy="493984"/>
              </a:xfrm>
              <a:prstGeom prst="roundRect">
                <a:avLst>
                  <a:gd name="adj" fmla="val 1480"/>
                </a:avLst>
              </a:prstGeom>
              <a:solidFill>
                <a:schemeClr val="tx1">
                  <a:lumMod val="65000"/>
                  <a:lumOff val="35000"/>
                  <a:alpha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400" b="1" i="0" u="none" strike="noStrike" kern="1200" cap="none" spc="300" normalizeH="0" baseline="0" noProof="0" dirty="0">
                    <a:ln>
                      <a:noFill/>
                    </a:ln>
                    <a:solidFill>
                      <a:prstClr val="white"/>
                    </a:solidFill>
                    <a:effectLst/>
                    <a:uLnTx/>
                    <a:uFillTx/>
                    <a:latin typeface="Calibri" panose="020F0502020204030204"/>
                    <a:ea typeface="+mn-ea"/>
                    <a:cs typeface="Arial"/>
                  </a:rPr>
                  <a:t>VIRTUAL</a:t>
                </a:r>
              </a:p>
            </p:txBody>
          </p:sp>
          <p:sp>
            <p:nvSpPr>
              <p:cNvPr id="7" name="Rounded Rectangle 6"/>
              <p:cNvSpPr/>
              <p:nvPr/>
            </p:nvSpPr>
            <p:spPr>
              <a:xfrm>
                <a:off x="4458335" y="4019265"/>
                <a:ext cx="1645782" cy="493984"/>
              </a:xfrm>
              <a:prstGeom prst="roundRect">
                <a:avLst>
                  <a:gd name="adj" fmla="val 1480"/>
                </a:avLst>
              </a:prstGeom>
              <a:solidFill>
                <a:schemeClr val="tx1">
                  <a:lumMod val="65000"/>
                  <a:lumOff val="35000"/>
                  <a:alpha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400" b="1" i="0" u="none" strike="noStrike" kern="1200" cap="none" spc="300" normalizeH="0" baseline="0" noProof="0">
                    <a:ln>
                      <a:noFill/>
                    </a:ln>
                    <a:solidFill>
                      <a:prstClr val="white"/>
                    </a:solidFill>
                    <a:effectLst/>
                    <a:uLnTx/>
                    <a:uFillTx/>
                    <a:latin typeface="Calibri" panose="020F0502020204030204"/>
                    <a:ea typeface="+mn-ea"/>
                    <a:cs typeface="Arial"/>
                  </a:rPr>
                  <a:t>CLOUD</a:t>
                </a:r>
              </a:p>
            </p:txBody>
          </p:sp>
          <p:sp>
            <p:nvSpPr>
              <p:cNvPr id="8" name="Rounded Rectangle 7"/>
              <p:cNvSpPr/>
              <p:nvPr/>
            </p:nvSpPr>
            <p:spPr>
              <a:xfrm>
                <a:off x="6251071" y="4019265"/>
                <a:ext cx="1594374" cy="493984"/>
              </a:xfrm>
              <a:prstGeom prst="roundRect">
                <a:avLst>
                  <a:gd name="adj" fmla="val 1480"/>
                </a:avLst>
              </a:prstGeom>
              <a:solidFill>
                <a:schemeClr val="tx1">
                  <a:lumMod val="65000"/>
                  <a:lumOff val="35000"/>
                  <a:alpha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400" b="1" i="0" u="none" strike="noStrike" kern="1200" cap="none" spc="300" normalizeH="0" baseline="0" noProof="0" dirty="0">
                    <a:ln>
                      <a:noFill/>
                    </a:ln>
                    <a:solidFill>
                      <a:prstClr val="white"/>
                    </a:solidFill>
                    <a:effectLst/>
                    <a:uLnTx/>
                    <a:uFillTx/>
                    <a:latin typeface="Calibri" panose="020F0502020204030204"/>
                    <a:ea typeface="+mn-ea"/>
                    <a:cs typeface="Arial"/>
                  </a:rPr>
                  <a:t>CONTAINER</a:t>
                </a:r>
              </a:p>
            </p:txBody>
          </p:sp>
          <p:sp>
            <p:nvSpPr>
              <p:cNvPr id="10" name="Rounded Rectangle 9"/>
              <p:cNvSpPr/>
              <p:nvPr/>
            </p:nvSpPr>
            <p:spPr>
              <a:xfrm>
                <a:off x="975677" y="1771286"/>
                <a:ext cx="6869768" cy="2158269"/>
              </a:xfrm>
              <a:prstGeom prst="roundRect">
                <a:avLst>
                  <a:gd name="adj" fmla="val 0"/>
                </a:avLst>
              </a:prstGeom>
              <a:solidFill>
                <a:schemeClr val="bg1">
                  <a:lumMod val="95000"/>
                </a:schemeClr>
              </a:solidFill>
              <a:ln w="25400">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85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ctr" defTabSz="914377" rtl="0" eaLnBrk="1" fontAlgn="auto" latinLnBrk="0" hangingPunct="1">
                  <a:lnSpc>
                    <a:spcPct val="85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ctr" defTabSz="914377" rtl="0" eaLnBrk="1" fontAlgn="auto" latinLnBrk="0" hangingPunct="1">
                  <a:lnSpc>
                    <a:spcPct val="85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ctr" defTabSz="914377" rtl="0" eaLnBrk="1" fontAlgn="auto" latinLnBrk="0" hangingPunct="1">
                  <a:lnSpc>
                    <a:spcPct val="85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ctr" defTabSz="914377" rtl="0" eaLnBrk="1" fontAlgn="auto" latinLnBrk="0" hangingPunct="1">
                  <a:lnSpc>
                    <a:spcPct val="85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ctr" defTabSz="914377" rtl="0" eaLnBrk="1" fontAlgn="auto" latinLnBrk="0" hangingPunct="1">
                  <a:lnSpc>
                    <a:spcPct val="85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ctr" defTabSz="914377" rtl="0" eaLnBrk="1" fontAlgn="auto" latinLnBrk="0" hangingPunct="1">
                  <a:lnSpc>
                    <a:spcPct val="85000"/>
                  </a:lnSpc>
                  <a:spcBef>
                    <a:spcPts val="0"/>
                  </a:spcBef>
                  <a:spcAft>
                    <a:spcPts val="0"/>
                  </a:spcAft>
                  <a:buClrTx/>
                  <a:buSzTx/>
                  <a:buFontTx/>
                  <a:buNone/>
                  <a:tabLst/>
                  <a:defRPr/>
                </a:pPr>
                <a:endParaRPr kumimoji="0" lang="en-US" sz="5400" b="1"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ctr" defTabSz="914377" rtl="0" eaLnBrk="1" fontAlgn="auto" latinLnBrk="0" hangingPunct="1">
                  <a:lnSpc>
                    <a:spcPct val="85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11" name="Rounded Rectangle 10"/>
              <p:cNvSpPr/>
              <p:nvPr/>
            </p:nvSpPr>
            <p:spPr>
              <a:xfrm>
                <a:off x="1095660" y="3377604"/>
                <a:ext cx="6615125" cy="437022"/>
              </a:xfrm>
              <a:prstGeom prst="roundRect">
                <a:avLst>
                  <a:gd name="adj" fmla="val 0"/>
                </a:avLst>
              </a:prstGeom>
              <a:solidFill>
                <a:srgbClr val="002850">
                  <a:alpha val="80000"/>
                </a:srgbClr>
              </a:solidFill>
              <a:ln w="254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77" rtl="0" eaLnBrk="1" fontAlgn="auto" latinLnBrk="0" hangingPunct="1">
                  <a:lnSpc>
                    <a:spcPct val="85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Arial"/>
                </a:endParaRPr>
              </a:p>
              <a:p>
                <a:pPr marL="0" marR="0" lvl="0" indent="0" algn="ctr" defTabSz="914377" rtl="0" eaLnBrk="1" fontAlgn="auto" latinLnBrk="0" hangingPunct="1">
                  <a:lnSpc>
                    <a:spcPct val="85000"/>
                  </a:lnSpc>
                  <a:spcBef>
                    <a:spcPts val="0"/>
                  </a:spcBef>
                  <a:spcAft>
                    <a:spcPts val="0"/>
                  </a:spcAft>
                  <a:buClrTx/>
                  <a:buSzTx/>
                  <a:buFontTx/>
                  <a:buNone/>
                  <a:tabLst/>
                  <a:defRPr/>
                </a:pPr>
                <a:endParaRPr kumimoji="0" lang="en-US" sz="100" b="1"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12" name="TextBox 11"/>
              <p:cNvSpPr txBox="1"/>
              <p:nvPr/>
            </p:nvSpPr>
            <p:spPr>
              <a:xfrm>
                <a:off x="3750299" y="1839603"/>
                <a:ext cx="1188109" cy="345751"/>
              </a:xfrm>
              <a:prstGeom prst="rect">
                <a:avLst/>
              </a:prstGeom>
              <a:noFill/>
              <a:ln w="38100">
                <a:noFill/>
              </a:ln>
            </p:spPr>
            <p:txBody>
              <a:bodyPr wrap="none" lIns="0" tIns="0" rIns="0" bIns="0" rtlCol="0" anchor="ctr">
                <a:noAutofit/>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Arial"/>
                  </a:rPr>
                  <a:t>Modern UX, REST APIs, Bots</a:t>
                </a:r>
              </a:p>
            </p:txBody>
          </p:sp>
          <p:sp>
            <p:nvSpPr>
              <p:cNvPr id="13" name="TextBox 12"/>
              <p:cNvSpPr txBox="1"/>
              <p:nvPr/>
            </p:nvSpPr>
            <p:spPr>
              <a:xfrm>
                <a:off x="1727529" y="3352743"/>
                <a:ext cx="5313526" cy="503188"/>
              </a:xfrm>
              <a:prstGeom prst="rect">
                <a:avLst/>
              </a:prstGeom>
              <a:noFill/>
              <a:ln w="38100">
                <a:noFill/>
              </a:ln>
            </p:spPr>
            <p:txBody>
              <a:bodyPr wrap="square" lIns="0" tIns="0" rIns="0" bIns="0" rtlCol="0" anchor="ctr" anchorCtr="0">
                <a:noAutofit/>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Arial"/>
                  </a:rPr>
                  <a:t>    Container Deployment Foundation</a:t>
                </a:r>
              </a:p>
            </p:txBody>
          </p:sp>
          <p:grpSp>
            <p:nvGrpSpPr>
              <p:cNvPr id="28" name="Group 27"/>
              <p:cNvGrpSpPr>
                <a:grpSpLocks noChangeAspect="1"/>
              </p:cNvGrpSpPr>
              <p:nvPr/>
            </p:nvGrpSpPr>
            <p:grpSpPr>
              <a:xfrm>
                <a:off x="2341310" y="3431643"/>
                <a:ext cx="319180" cy="303552"/>
                <a:chOff x="9426368" y="6500534"/>
                <a:chExt cx="338328" cy="272420"/>
              </a:xfrm>
              <a:solidFill>
                <a:schemeClr val="bg1"/>
              </a:solidFill>
            </p:grpSpPr>
            <p:sp>
              <p:nvSpPr>
                <p:cNvPr id="29" name="Freeform 28"/>
                <p:cNvSpPr/>
                <p:nvPr/>
              </p:nvSpPr>
              <p:spPr>
                <a:xfrm>
                  <a:off x="9461395" y="6500534"/>
                  <a:ext cx="268274" cy="126267"/>
                </a:xfrm>
                <a:custGeom>
                  <a:avLst/>
                  <a:gdLst>
                    <a:gd name="connsiteX0" fmla="*/ 302581 w 673610"/>
                    <a:gd name="connsiteY0" fmla="*/ 0 h 317045"/>
                    <a:gd name="connsiteX1" fmla="*/ 330013 w 673610"/>
                    <a:gd name="connsiteY1" fmla="*/ 0 h 317045"/>
                    <a:gd name="connsiteX2" fmla="*/ 330013 w 673610"/>
                    <a:gd name="connsiteY2" fmla="*/ 34592 h 317045"/>
                    <a:gd name="connsiteX3" fmla="*/ 338224 w 673610"/>
                    <a:gd name="connsiteY3" fmla="*/ 35611 h 317045"/>
                    <a:gd name="connsiteX4" fmla="*/ 385380 w 673610"/>
                    <a:gd name="connsiteY4" fmla="*/ 95093 h 317045"/>
                    <a:gd name="connsiteX5" fmla="*/ 370042 w 673610"/>
                    <a:gd name="connsiteY5" fmla="*/ 145312 h 317045"/>
                    <a:gd name="connsiteX6" fmla="*/ 365250 w 673610"/>
                    <a:gd name="connsiteY6" fmla="*/ 149318 h 317045"/>
                    <a:gd name="connsiteX7" fmla="*/ 673610 w 673610"/>
                    <a:gd name="connsiteY7" fmla="*/ 292154 h 317045"/>
                    <a:gd name="connsiteX8" fmla="*/ 662080 w 673610"/>
                    <a:gd name="connsiteY8" fmla="*/ 317045 h 317045"/>
                    <a:gd name="connsiteX9" fmla="*/ 336806 w 673610"/>
                    <a:gd name="connsiteY9" fmla="*/ 166374 h 317045"/>
                    <a:gd name="connsiteX10" fmla="*/ 11530 w 673610"/>
                    <a:gd name="connsiteY10" fmla="*/ 317045 h 317045"/>
                    <a:gd name="connsiteX11" fmla="*/ 0 w 673610"/>
                    <a:gd name="connsiteY11" fmla="*/ 292154 h 317045"/>
                    <a:gd name="connsiteX12" fmla="*/ 283143 w 673610"/>
                    <a:gd name="connsiteY12" fmla="*/ 160999 h 317045"/>
                    <a:gd name="connsiteX13" fmla="*/ 273423 w 673610"/>
                    <a:gd name="connsiteY13" fmla="*/ 155985 h 317045"/>
                    <a:gd name="connsiteX14" fmla="*/ 247494 w 673610"/>
                    <a:gd name="connsiteY14" fmla="*/ 110324 h 317045"/>
                    <a:gd name="connsiteX15" fmla="*/ 277431 w 673610"/>
                    <a:gd name="connsiteY15" fmla="*/ 106461 h 317045"/>
                    <a:gd name="connsiteX16" fmla="*/ 320599 w 673610"/>
                    <a:gd name="connsiteY16" fmla="*/ 140397 h 317045"/>
                    <a:gd name="connsiteX17" fmla="*/ 355320 w 673610"/>
                    <a:gd name="connsiteY17" fmla="*/ 97857 h 317045"/>
                    <a:gd name="connsiteX18" fmla="*/ 341628 w 673610"/>
                    <a:gd name="connsiteY18" fmla="*/ 71546 h 317045"/>
                    <a:gd name="connsiteX19" fmla="*/ 318476 w 673610"/>
                    <a:gd name="connsiteY19" fmla="*/ 64008 h 317045"/>
                    <a:gd name="connsiteX20" fmla="*/ 302581 w 673610"/>
                    <a:gd name="connsiteY20" fmla="*/ 64008 h 31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610" h="317045">
                      <a:moveTo>
                        <a:pt x="302581" y="0"/>
                      </a:moveTo>
                      <a:lnTo>
                        <a:pt x="330013" y="0"/>
                      </a:lnTo>
                      <a:lnTo>
                        <a:pt x="330013" y="34592"/>
                      </a:lnTo>
                      <a:lnTo>
                        <a:pt x="338224" y="35611"/>
                      </a:lnTo>
                      <a:cubicBezTo>
                        <a:pt x="363576" y="44067"/>
                        <a:pt x="382782" y="66848"/>
                        <a:pt x="385380" y="95093"/>
                      </a:cubicBezTo>
                      <a:cubicBezTo>
                        <a:pt x="387112" y="113923"/>
                        <a:pt x="381143" y="131712"/>
                        <a:pt x="370042" y="145312"/>
                      </a:cubicBezTo>
                      <a:lnTo>
                        <a:pt x="365250" y="149318"/>
                      </a:lnTo>
                      <a:lnTo>
                        <a:pt x="673610" y="292154"/>
                      </a:lnTo>
                      <a:lnTo>
                        <a:pt x="662080" y="317045"/>
                      </a:lnTo>
                      <a:lnTo>
                        <a:pt x="336806" y="166374"/>
                      </a:lnTo>
                      <a:lnTo>
                        <a:pt x="11530" y="317045"/>
                      </a:lnTo>
                      <a:lnTo>
                        <a:pt x="0" y="292154"/>
                      </a:lnTo>
                      <a:lnTo>
                        <a:pt x="283143" y="160999"/>
                      </a:lnTo>
                      <a:lnTo>
                        <a:pt x="273423" y="155985"/>
                      </a:lnTo>
                      <a:cubicBezTo>
                        <a:pt x="259621" y="145135"/>
                        <a:pt x="249914" y="129078"/>
                        <a:pt x="247494" y="110324"/>
                      </a:cubicBezTo>
                      <a:lnTo>
                        <a:pt x="277431" y="106461"/>
                      </a:lnTo>
                      <a:cubicBezTo>
                        <a:pt x="280165" y="127649"/>
                        <a:pt x="299365" y="142743"/>
                        <a:pt x="320599" y="140397"/>
                      </a:cubicBezTo>
                      <a:cubicBezTo>
                        <a:pt x="341833" y="138051"/>
                        <a:pt x="357276" y="119131"/>
                        <a:pt x="355320" y="97857"/>
                      </a:cubicBezTo>
                      <a:cubicBezTo>
                        <a:pt x="354342" y="87221"/>
                        <a:pt x="349195" y="77956"/>
                        <a:pt x="341628" y="71546"/>
                      </a:cubicBezTo>
                      <a:lnTo>
                        <a:pt x="318476" y="64008"/>
                      </a:lnTo>
                      <a:lnTo>
                        <a:pt x="302581" y="640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0" name="Group 29"/>
                <p:cNvGrpSpPr>
                  <a:grpSpLocks/>
                </p:cNvGrpSpPr>
                <p:nvPr/>
              </p:nvGrpSpPr>
              <p:grpSpPr>
                <a:xfrm>
                  <a:off x="9426368" y="6618648"/>
                  <a:ext cx="338328" cy="154306"/>
                  <a:chOff x="3971621" y="3890008"/>
                  <a:chExt cx="306752" cy="167376"/>
                </a:xfrm>
                <a:grpFill/>
              </p:grpSpPr>
              <p:sp>
                <p:nvSpPr>
                  <p:cNvPr id="31" name="Freeform 356"/>
                  <p:cNvSpPr>
                    <a:spLocks noChangeArrowheads="1"/>
                  </p:cNvSpPr>
                  <p:nvPr/>
                </p:nvSpPr>
                <p:spPr bwMode="auto">
                  <a:xfrm>
                    <a:off x="3971621" y="3890008"/>
                    <a:ext cx="306752" cy="167376"/>
                  </a:xfrm>
                  <a:custGeom>
                    <a:avLst/>
                    <a:gdLst>
                      <a:gd name="T0" fmla="*/ 624 w 667"/>
                      <a:gd name="T1" fmla="*/ 0 h 366"/>
                      <a:gd name="T2" fmla="*/ 624 w 667"/>
                      <a:gd name="T3" fmla="*/ 0 h 366"/>
                      <a:gd name="T4" fmla="*/ 42 w 667"/>
                      <a:gd name="T5" fmla="*/ 0 h 366"/>
                      <a:gd name="T6" fmla="*/ 0 w 667"/>
                      <a:gd name="T7" fmla="*/ 42 h 366"/>
                      <a:gd name="T8" fmla="*/ 0 w 667"/>
                      <a:gd name="T9" fmla="*/ 323 h 366"/>
                      <a:gd name="T10" fmla="*/ 42 w 667"/>
                      <a:gd name="T11" fmla="*/ 365 h 366"/>
                      <a:gd name="T12" fmla="*/ 624 w 667"/>
                      <a:gd name="T13" fmla="*/ 365 h 366"/>
                      <a:gd name="T14" fmla="*/ 666 w 667"/>
                      <a:gd name="T15" fmla="*/ 323 h 366"/>
                      <a:gd name="T16" fmla="*/ 666 w 667"/>
                      <a:gd name="T17" fmla="*/ 42 h 366"/>
                      <a:gd name="T18" fmla="*/ 624 w 667"/>
                      <a:gd name="T19" fmla="*/ 0 h 366"/>
                      <a:gd name="T20" fmla="*/ 645 w 667"/>
                      <a:gd name="T21" fmla="*/ 323 h 366"/>
                      <a:gd name="T22" fmla="*/ 645 w 667"/>
                      <a:gd name="T23" fmla="*/ 323 h 366"/>
                      <a:gd name="T24" fmla="*/ 624 w 667"/>
                      <a:gd name="T25" fmla="*/ 344 h 366"/>
                      <a:gd name="T26" fmla="*/ 42 w 667"/>
                      <a:gd name="T27" fmla="*/ 344 h 366"/>
                      <a:gd name="T28" fmla="*/ 21 w 667"/>
                      <a:gd name="T29" fmla="*/ 323 h 366"/>
                      <a:gd name="T30" fmla="*/ 21 w 667"/>
                      <a:gd name="T31" fmla="*/ 42 h 366"/>
                      <a:gd name="T32" fmla="*/ 42 w 667"/>
                      <a:gd name="T33" fmla="*/ 21 h 366"/>
                      <a:gd name="T34" fmla="*/ 624 w 667"/>
                      <a:gd name="T35" fmla="*/ 21 h 366"/>
                      <a:gd name="T36" fmla="*/ 645 w 667"/>
                      <a:gd name="T37" fmla="*/ 42 h 366"/>
                      <a:gd name="T38" fmla="*/ 645 w 667"/>
                      <a:gd name="T39" fmla="*/ 32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7" h="366">
                        <a:moveTo>
                          <a:pt x="624" y="0"/>
                        </a:moveTo>
                        <a:lnTo>
                          <a:pt x="624" y="0"/>
                        </a:lnTo>
                        <a:cubicBezTo>
                          <a:pt x="42" y="0"/>
                          <a:pt x="42" y="0"/>
                          <a:pt x="42" y="0"/>
                        </a:cubicBezTo>
                        <a:cubicBezTo>
                          <a:pt x="19" y="0"/>
                          <a:pt x="0" y="20"/>
                          <a:pt x="0" y="42"/>
                        </a:cubicBezTo>
                        <a:cubicBezTo>
                          <a:pt x="0" y="323"/>
                          <a:pt x="0" y="323"/>
                          <a:pt x="0" y="323"/>
                        </a:cubicBezTo>
                        <a:cubicBezTo>
                          <a:pt x="0" y="345"/>
                          <a:pt x="19" y="365"/>
                          <a:pt x="42" y="365"/>
                        </a:cubicBezTo>
                        <a:cubicBezTo>
                          <a:pt x="624" y="365"/>
                          <a:pt x="624" y="365"/>
                          <a:pt x="624" y="365"/>
                        </a:cubicBezTo>
                        <a:cubicBezTo>
                          <a:pt x="647" y="365"/>
                          <a:pt x="666" y="345"/>
                          <a:pt x="666" y="323"/>
                        </a:cubicBezTo>
                        <a:cubicBezTo>
                          <a:pt x="666" y="42"/>
                          <a:pt x="666" y="42"/>
                          <a:pt x="666" y="42"/>
                        </a:cubicBezTo>
                        <a:cubicBezTo>
                          <a:pt x="666" y="20"/>
                          <a:pt x="647" y="0"/>
                          <a:pt x="624" y="0"/>
                        </a:cubicBezTo>
                        <a:close/>
                        <a:moveTo>
                          <a:pt x="645" y="323"/>
                        </a:moveTo>
                        <a:lnTo>
                          <a:pt x="645" y="323"/>
                        </a:lnTo>
                        <a:cubicBezTo>
                          <a:pt x="645" y="335"/>
                          <a:pt x="636" y="344"/>
                          <a:pt x="624" y="344"/>
                        </a:cubicBezTo>
                        <a:cubicBezTo>
                          <a:pt x="42" y="344"/>
                          <a:pt x="42" y="344"/>
                          <a:pt x="42" y="344"/>
                        </a:cubicBezTo>
                        <a:cubicBezTo>
                          <a:pt x="30" y="344"/>
                          <a:pt x="21" y="335"/>
                          <a:pt x="21" y="323"/>
                        </a:cubicBezTo>
                        <a:cubicBezTo>
                          <a:pt x="21" y="42"/>
                          <a:pt x="21" y="42"/>
                          <a:pt x="21" y="42"/>
                        </a:cubicBezTo>
                        <a:cubicBezTo>
                          <a:pt x="21" y="31"/>
                          <a:pt x="30" y="21"/>
                          <a:pt x="42" y="21"/>
                        </a:cubicBezTo>
                        <a:cubicBezTo>
                          <a:pt x="624" y="21"/>
                          <a:pt x="624" y="21"/>
                          <a:pt x="624" y="21"/>
                        </a:cubicBezTo>
                        <a:cubicBezTo>
                          <a:pt x="636" y="21"/>
                          <a:pt x="645" y="31"/>
                          <a:pt x="645" y="42"/>
                        </a:cubicBezTo>
                        <a:lnTo>
                          <a:pt x="645" y="3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357"/>
                  <p:cNvSpPr>
                    <a:spLocks noChangeArrowheads="1"/>
                  </p:cNvSpPr>
                  <p:nvPr/>
                </p:nvSpPr>
                <p:spPr bwMode="auto">
                  <a:xfrm>
                    <a:off x="4220323" y="3921243"/>
                    <a:ext cx="12270" cy="110096"/>
                  </a:xfrm>
                  <a:custGeom>
                    <a:avLst/>
                    <a:gdLst>
                      <a:gd name="T0" fmla="*/ 10 w 22"/>
                      <a:gd name="T1" fmla="*/ 0 h 234"/>
                      <a:gd name="T2" fmla="*/ 10 w 22"/>
                      <a:gd name="T3" fmla="*/ 0 h 234"/>
                      <a:gd name="T4" fmla="*/ 0 w 22"/>
                      <a:gd name="T5" fmla="*/ 11 h 234"/>
                      <a:gd name="T6" fmla="*/ 0 w 22"/>
                      <a:gd name="T7" fmla="*/ 223 h 234"/>
                      <a:gd name="T8" fmla="*/ 10 w 22"/>
                      <a:gd name="T9" fmla="*/ 233 h 234"/>
                      <a:gd name="T10" fmla="*/ 21 w 22"/>
                      <a:gd name="T11" fmla="*/ 223 h 234"/>
                      <a:gd name="T12" fmla="*/ 21 w 22"/>
                      <a:gd name="T13" fmla="*/ 11 h 234"/>
                      <a:gd name="T14" fmla="*/ 10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0" y="0"/>
                        </a:moveTo>
                        <a:lnTo>
                          <a:pt x="10" y="0"/>
                        </a:lnTo>
                        <a:cubicBezTo>
                          <a:pt x="5" y="0"/>
                          <a:pt x="0" y="5"/>
                          <a:pt x="0" y="11"/>
                        </a:cubicBezTo>
                        <a:cubicBezTo>
                          <a:pt x="0" y="223"/>
                          <a:pt x="0" y="223"/>
                          <a:pt x="0" y="223"/>
                        </a:cubicBezTo>
                        <a:cubicBezTo>
                          <a:pt x="0" y="228"/>
                          <a:pt x="5" y="233"/>
                          <a:pt x="10" y="233"/>
                        </a:cubicBezTo>
                        <a:cubicBezTo>
                          <a:pt x="16" y="233"/>
                          <a:pt x="21" y="228"/>
                          <a:pt x="21" y="223"/>
                        </a:cubicBezTo>
                        <a:cubicBezTo>
                          <a:pt x="21" y="11"/>
                          <a:pt x="21" y="11"/>
                          <a:pt x="21" y="11"/>
                        </a:cubicBezTo>
                        <a:cubicBezTo>
                          <a:pt x="21" y="5"/>
                          <a:pt x="16"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358"/>
                  <p:cNvSpPr>
                    <a:spLocks noChangeArrowheads="1"/>
                  </p:cNvSpPr>
                  <p:nvPr/>
                </p:nvSpPr>
                <p:spPr bwMode="auto">
                  <a:xfrm>
                    <a:off x="4169048" y="3921243"/>
                    <a:ext cx="12270" cy="110096"/>
                  </a:xfrm>
                  <a:custGeom>
                    <a:avLst/>
                    <a:gdLst>
                      <a:gd name="T0" fmla="*/ 10 w 22"/>
                      <a:gd name="T1" fmla="*/ 0 h 234"/>
                      <a:gd name="T2" fmla="*/ 10 w 22"/>
                      <a:gd name="T3" fmla="*/ 0 h 234"/>
                      <a:gd name="T4" fmla="*/ 0 w 22"/>
                      <a:gd name="T5" fmla="*/ 11 h 234"/>
                      <a:gd name="T6" fmla="*/ 0 w 22"/>
                      <a:gd name="T7" fmla="*/ 223 h 234"/>
                      <a:gd name="T8" fmla="*/ 10 w 22"/>
                      <a:gd name="T9" fmla="*/ 233 h 234"/>
                      <a:gd name="T10" fmla="*/ 21 w 22"/>
                      <a:gd name="T11" fmla="*/ 223 h 234"/>
                      <a:gd name="T12" fmla="*/ 21 w 22"/>
                      <a:gd name="T13" fmla="*/ 11 h 234"/>
                      <a:gd name="T14" fmla="*/ 10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0" y="0"/>
                        </a:moveTo>
                        <a:lnTo>
                          <a:pt x="10" y="0"/>
                        </a:lnTo>
                        <a:cubicBezTo>
                          <a:pt x="4" y="0"/>
                          <a:pt x="0" y="5"/>
                          <a:pt x="0" y="11"/>
                        </a:cubicBezTo>
                        <a:cubicBezTo>
                          <a:pt x="0" y="223"/>
                          <a:pt x="0" y="223"/>
                          <a:pt x="0" y="223"/>
                        </a:cubicBezTo>
                        <a:cubicBezTo>
                          <a:pt x="0" y="228"/>
                          <a:pt x="4" y="233"/>
                          <a:pt x="10" y="233"/>
                        </a:cubicBezTo>
                        <a:cubicBezTo>
                          <a:pt x="16" y="233"/>
                          <a:pt x="21" y="228"/>
                          <a:pt x="21" y="223"/>
                        </a:cubicBezTo>
                        <a:cubicBezTo>
                          <a:pt x="21" y="11"/>
                          <a:pt x="21" y="11"/>
                          <a:pt x="21" y="11"/>
                        </a:cubicBezTo>
                        <a:cubicBezTo>
                          <a:pt x="21" y="5"/>
                          <a:pt x="16"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359"/>
                  <p:cNvSpPr>
                    <a:spLocks noChangeArrowheads="1"/>
                  </p:cNvSpPr>
                  <p:nvPr/>
                </p:nvSpPr>
                <p:spPr bwMode="auto">
                  <a:xfrm>
                    <a:off x="4117771" y="3921243"/>
                    <a:ext cx="12270" cy="110096"/>
                  </a:xfrm>
                  <a:custGeom>
                    <a:avLst/>
                    <a:gdLst>
                      <a:gd name="T0" fmla="*/ 10 w 23"/>
                      <a:gd name="T1" fmla="*/ 0 h 234"/>
                      <a:gd name="T2" fmla="*/ 10 w 23"/>
                      <a:gd name="T3" fmla="*/ 0 h 234"/>
                      <a:gd name="T4" fmla="*/ 0 w 23"/>
                      <a:gd name="T5" fmla="*/ 11 h 234"/>
                      <a:gd name="T6" fmla="*/ 0 w 23"/>
                      <a:gd name="T7" fmla="*/ 223 h 234"/>
                      <a:gd name="T8" fmla="*/ 10 w 23"/>
                      <a:gd name="T9" fmla="*/ 233 h 234"/>
                      <a:gd name="T10" fmla="*/ 22 w 23"/>
                      <a:gd name="T11" fmla="*/ 223 h 234"/>
                      <a:gd name="T12" fmla="*/ 22 w 23"/>
                      <a:gd name="T13" fmla="*/ 11 h 234"/>
                      <a:gd name="T14" fmla="*/ 10 w 23"/>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4">
                        <a:moveTo>
                          <a:pt x="10" y="0"/>
                        </a:moveTo>
                        <a:lnTo>
                          <a:pt x="10" y="0"/>
                        </a:lnTo>
                        <a:cubicBezTo>
                          <a:pt x="5" y="0"/>
                          <a:pt x="0" y="5"/>
                          <a:pt x="0" y="11"/>
                        </a:cubicBezTo>
                        <a:cubicBezTo>
                          <a:pt x="0" y="223"/>
                          <a:pt x="0" y="223"/>
                          <a:pt x="0" y="223"/>
                        </a:cubicBezTo>
                        <a:cubicBezTo>
                          <a:pt x="0" y="228"/>
                          <a:pt x="5" y="233"/>
                          <a:pt x="10" y="233"/>
                        </a:cubicBezTo>
                        <a:cubicBezTo>
                          <a:pt x="18" y="233"/>
                          <a:pt x="22" y="228"/>
                          <a:pt x="22" y="223"/>
                        </a:cubicBezTo>
                        <a:cubicBezTo>
                          <a:pt x="22" y="11"/>
                          <a:pt x="22" y="11"/>
                          <a:pt x="22" y="11"/>
                        </a:cubicBezTo>
                        <a:cubicBezTo>
                          <a:pt x="22" y="5"/>
                          <a:pt x="18" y="0"/>
                          <a:pt x="1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Freeform 360"/>
                  <p:cNvSpPr>
                    <a:spLocks noChangeArrowheads="1"/>
                  </p:cNvSpPr>
                  <p:nvPr/>
                </p:nvSpPr>
                <p:spPr bwMode="auto">
                  <a:xfrm>
                    <a:off x="4066496" y="3921243"/>
                    <a:ext cx="12270" cy="110096"/>
                  </a:xfrm>
                  <a:custGeom>
                    <a:avLst/>
                    <a:gdLst>
                      <a:gd name="T0" fmla="*/ 11 w 22"/>
                      <a:gd name="T1" fmla="*/ 0 h 234"/>
                      <a:gd name="T2" fmla="*/ 11 w 22"/>
                      <a:gd name="T3" fmla="*/ 0 h 234"/>
                      <a:gd name="T4" fmla="*/ 0 w 22"/>
                      <a:gd name="T5" fmla="*/ 11 h 234"/>
                      <a:gd name="T6" fmla="*/ 0 w 22"/>
                      <a:gd name="T7" fmla="*/ 223 h 234"/>
                      <a:gd name="T8" fmla="*/ 11 w 22"/>
                      <a:gd name="T9" fmla="*/ 233 h 234"/>
                      <a:gd name="T10" fmla="*/ 21 w 22"/>
                      <a:gd name="T11" fmla="*/ 223 h 234"/>
                      <a:gd name="T12" fmla="*/ 21 w 22"/>
                      <a:gd name="T13" fmla="*/ 11 h 234"/>
                      <a:gd name="T14" fmla="*/ 11 w 22"/>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4">
                        <a:moveTo>
                          <a:pt x="11" y="0"/>
                        </a:moveTo>
                        <a:lnTo>
                          <a:pt x="11" y="0"/>
                        </a:lnTo>
                        <a:cubicBezTo>
                          <a:pt x="4" y="0"/>
                          <a:pt x="0" y="5"/>
                          <a:pt x="0" y="11"/>
                        </a:cubicBezTo>
                        <a:cubicBezTo>
                          <a:pt x="0" y="223"/>
                          <a:pt x="0" y="223"/>
                          <a:pt x="0" y="223"/>
                        </a:cubicBezTo>
                        <a:cubicBezTo>
                          <a:pt x="0" y="228"/>
                          <a:pt x="4" y="233"/>
                          <a:pt x="11" y="233"/>
                        </a:cubicBezTo>
                        <a:cubicBezTo>
                          <a:pt x="16" y="233"/>
                          <a:pt x="21" y="228"/>
                          <a:pt x="21" y="223"/>
                        </a:cubicBezTo>
                        <a:cubicBezTo>
                          <a:pt x="21" y="11"/>
                          <a:pt x="21" y="11"/>
                          <a:pt x="21" y="11"/>
                        </a:cubicBezTo>
                        <a:cubicBezTo>
                          <a:pt x="21" y="5"/>
                          <a:pt x="16"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Freeform 362"/>
                  <p:cNvSpPr>
                    <a:spLocks noChangeArrowheads="1"/>
                  </p:cNvSpPr>
                  <p:nvPr/>
                </p:nvSpPr>
                <p:spPr bwMode="auto">
                  <a:xfrm>
                    <a:off x="4015221" y="3921243"/>
                    <a:ext cx="12270" cy="110096"/>
                  </a:xfrm>
                  <a:custGeom>
                    <a:avLst/>
                    <a:gdLst>
                      <a:gd name="T0" fmla="*/ 11 w 23"/>
                      <a:gd name="T1" fmla="*/ 0 h 234"/>
                      <a:gd name="T2" fmla="*/ 11 w 23"/>
                      <a:gd name="T3" fmla="*/ 0 h 234"/>
                      <a:gd name="T4" fmla="*/ 0 w 23"/>
                      <a:gd name="T5" fmla="*/ 11 h 234"/>
                      <a:gd name="T6" fmla="*/ 0 w 23"/>
                      <a:gd name="T7" fmla="*/ 223 h 234"/>
                      <a:gd name="T8" fmla="*/ 11 w 23"/>
                      <a:gd name="T9" fmla="*/ 233 h 234"/>
                      <a:gd name="T10" fmla="*/ 22 w 23"/>
                      <a:gd name="T11" fmla="*/ 223 h 234"/>
                      <a:gd name="T12" fmla="*/ 22 w 23"/>
                      <a:gd name="T13" fmla="*/ 11 h 234"/>
                      <a:gd name="T14" fmla="*/ 11 w 23"/>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4">
                        <a:moveTo>
                          <a:pt x="11" y="0"/>
                        </a:moveTo>
                        <a:lnTo>
                          <a:pt x="11" y="0"/>
                        </a:lnTo>
                        <a:cubicBezTo>
                          <a:pt x="5" y="0"/>
                          <a:pt x="0" y="5"/>
                          <a:pt x="0" y="11"/>
                        </a:cubicBezTo>
                        <a:cubicBezTo>
                          <a:pt x="0" y="223"/>
                          <a:pt x="0" y="223"/>
                          <a:pt x="0" y="223"/>
                        </a:cubicBezTo>
                        <a:cubicBezTo>
                          <a:pt x="0" y="228"/>
                          <a:pt x="5" y="233"/>
                          <a:pt x="11" y="233"/>
                        </a:cubicBezTo>
                        <a:cubicBezTo>
                          <a:pt x="17" y="233"/>
                          <a:pt x="22" y="228"/>
                          <a:pt x="22" y="223"/>
                        </a:cubicBezTo>
                        <a:cubicBezTo>
                          <a:pt x="22" y="11"/>
                          <a:pt x="22" y="11"/>
                          <a:pt x="22" y="11"/>
                        </a:cubicBezTo>
                        <a:cubicBezTo>
                          <a:pt x="22" y="5"/>
                          <a:pt x="17" y="0"/>
                          <a:pt x="1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73" name="Rectangle 72"/>
              <p:cNvSpPr/>
              <p:nvPr/>
            </p:nvSpPr>
            <p:spPr bwMode="ltGray">
              <a:xfrm>
                <a:off x="1096438" y="2202981"/>
                <a:ext cx="870781" cy="1029740"/>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GB" sz="3200" b="0" i="0" u="none" strike="noStrike" kern="1200" cap="none" spc="0" normalizeH="0" baseline="0" noProof="0" err="1">
                  <a:ln>
                    <a:noFill/>
                  </a:ln>
                  <a:solidFill>
                    <a:srgbClr val="000000"/>
                  </a:solidFill>
                  <a:effectLst/>
                  <a:uLnTx/>
                  <a:uFillTx/>
                  <a:latin typeface="Calibri" panose="020F0502020204030204"/>
                  <a:ea typeface="+mn-ea"/>
                  <a:cs typeface="+mn-cs"/>
                </a:endParaRPr>
              </a:p>
            </p:txBody>
          </p:sp>
          <p:sp>
            <p:nvSpPr>
              <p:cNvPr id="74" name="Rectangle 73"/>
              <p:cNvSpPr/>
              <p:nvPr/>
            </p:nvSpPr>
            <p:spPr bwMode="ltGray">
              <a:xfrm>
                <a:off x="2055246" y="2202981"/>
                <a:ext cx="870781" cy="1029740"/>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GB" sz="3200" b="0" i="0" u="none" strike="noStrike" kern="1200" cap="none" spc="0" normalizeH="0" baseline="0" noProof="0" err="1">
                  <a:ln>
                    <a:noFill/>
                  </a:ln>
                  <a:solidFill>
                    <a:srgbClr val="000000"/>
                  </a:solidFill>
                  <a:effectLst/>
                  <a:uLnTx/>
                  <a:uFillTx/>
                  <a:latin typeface="Calibri" panose="020F0502020204030204"/>
                  <a:ea typeface="+mn-ea"/>
                  <a:cs typeface="+mn-cs"/>
                </a:endParaRPr>
              </a:p>
            </p:txBody>
          </p:sp>
          <p:sp>
            <p:nvSpPr>
              <p:cNvPr id="75" name="Rectangle 74"/>
              <p:cNvSpPr/>
              <p:nvPr/>
            </p:nvSpPr>
            <p:spPr bwMode="ltGray">
              <a:xfrm>
                <a:off x="3014055" y="2202981"/>
                <a:ext cx="870781" cy="1029739"/>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GB" sz="3200" b="0" i="0" u="none" strike="noStrike" kern="1200" cap="none" spc="0" normalizeH="0" baseline="0" noProof="0" err="1">
                  <a:ln>
                    <a:noFill/>
                  </a:ln>
                  <a:solidFill>
                    <a:srgbClr val="000000"/>
                  </a:solidFill>
                  <a:effectLst/>
                  <a:uLnTx/>
                  <a:uFillTx/>
                  <a:latin typeface="Calibri" panose="020F0502020204030204"/>
                  <a:ea typeface="+mn-ea"/>
                  <a:cs typeface="+mn-cs"/>
                </a:endParaRPr>
              </a:p>
            </p:txBody>
          </p:sp>
          <p:sp>
            <p:nvSpPr>
              <p:cNvPr id="76" name="Rectangle 75"/>
              <p:cNvSpPr/>
              <p:nvPr/>
            </p:nvSpPr>
            <p:spPr bwMode="ltGray">
              <a:xfrm>
                <a:off x="3972862" y="2202981"/>
                <a:ext cx="870781" cy="1029740"/>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GB" sz="3200" b="0" i="0" u="none" strike="noStrike" kern="1200" cap="none" spc="0" normalizeH="0" baseline="0" noProof="0" err="1">
                  <a:ln>
                    <a:noFill/>
                  </a:ln>
                  <a:solidFill>
                    <a:srgbClr val="000000"/>
                  </a:solidFill>
                  <a:effectLst/>
                  <a:uLnTx/>
                  <a:uFillTx/>
                  <a:latin typeface="Calibri" panose="020F0502020204030204"/>
                  <a:ea typeface="+mn-ea"/>
                  <a:cs typeface="+mn-cs"/>
                </a:endParaRPr>
              </a:p>
            </p:txBody>
          </p:sp>
          <p:sp>
            <p:nvSpPr>
              <p:cNvPr id="77" name="Rectangle 76"/>
              <p:cNvSpPr/>
              <p:nvPr/>
            </p:nvSpPr>
            <p:spPr bwMode="ltGray">
              <a:xfrm>
                <a:off x="4931669" y="2202981"/>
                <a:ext cx="870781" cy="1029740"/>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GB" sz="3200" b="0" i="0" u="none" strike="noStrike" kern="1200" cap="none" spc="0" normalizeH="0" baseline="0" noProof="0" err="1">
                  <a:ln>
                    <a:noFill/>
                  </a:ln>
                  <a:solidFill>
                    <a:srgbClr val="000000"/>
                  </a:solidFill>
                  <a:effectLst/>
                  <a:uLnTx/>
                  <a:uFillTx/>
                  <a:latin typeface="Calibri" panose="020F0502020204030204"/>
                  <a:ea typeface="+mn-ea"/>
                  <a:cs typeface="+mn-cs"/>
                </a:endParaRPr>
              </a:p>
            </p:txBody>
          </p:sp>
          <p:sp>
            <p:nvSpPr>
              <p:cNvPr id="78" name="Rectangle 77"/>
              <p:cNvSpPr/>
              <p:nvPr/>
            </p:nvSpPr>
            <p:spPr bwMode="ltGray">
              <a:xfrm>
                <a:off x="5890478" y="2202981"/>
                <a:ext cx="870781" cy="1029739"/>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GB" sz="3200" b="0" i="0" u="none" strike="noStrike" kern="1200" cap="none" spc="0" normalizeH="0" baseline="0" noProof="0" err="1">
                  <a:ln>
                    <a:noFill/>
                  </a:ln>
                  <a:solidFill>
                    <a:srgbClr val="000000"/>
                  </a:solidFill>
                  <a:effectLst/>
                  <a:uLnTx/>
                  <a:uFillTx/>
                  <a:latin typeface="Calibri" panose="020F0502020204030204"/>
                  <a:ea typeface="+mn-ea"/>
                  <a:cs typeface="+mn-cs"/>
                </a:endParaRPr>
              </a:p>
            </p:txBody>
          </p:sp>
          <p:sp>
            <p:nvSpPr>
              <p:cNvPr id="79" name="Rectangle 78"/>
              <p:cNvSpPr/>
              <p:nvPr/>
            </p:nvSpPr>
            <p:spPr bwMode="ltGray">
              <a:xfrm>
                <a:off x="6849287" y="2202981"/>
                <a:ext cx="861498" cy="1029739"/>
              </a:xfrm>
              <a:prstGeom prst="rect">
                <a:avLst/>
              </a:prstGeom>
              <a:solidFill>
                <a:schemeClr val="accent1">
                  <a:lumMod val="20000"/>
                  <a:lumOff val="80000"/>
                </a:schemeClr>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GB" sz="3200" b="0" i="0" u="none" strike="noStrike" kern="1200" cap="none" spc="0" normalizeH="0" baseline="0" noProof="0" err="1">
                  <a:ln>
                    <a:noFill/>
                  </a:ln>
                  <a:solidFill>
                    <a:srgbClr val="000000"/>
                  </a:solidFill>
                  <a:effectLst/>
                  <a:uLnTx/>
                  <a:uFillTx/>
                  <a:latin typeface="Calibri" panose="020F0502020204030204"/>
                  <a:ea typeface="+mn-ea"/>
                  <a:cs typeface="+mn-cs"/>
                </a:endParaRPr>
              </a:p>
            </p:txBody>
          </p:sp>
          <p:sp>
            <p:nvSpPr>
              <p:cNvPr id="80" name="TextBox 79"/>
              <p:cNvSpPr txBox="1"/>
              <p:nvPr/>
            </p:nvSpPr>
            <p:spPr>
              <a:xfrm>
                <a:off x="946785" y="2532881"/>
                <a:ext cx="1190996" cy="361324"/>
              </a:xfrm>
              <a:prstGeom prst="rect">
                <a:avLst/>
              </a:prstGeom>
              <a:noFill/>
              <a:ln w="38100">
                <a:noFill/>
              </a:ln>
            </p:spPr>
            <p:txBody>
              <a:bodyPr wrap="none" lIns="0" tIns="0" rIns="0" bIns="0" rtlCol="0" anchor="ctr">
                <a:noAutofit/>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Operations</a:t>
                </a:r>
              </a:p>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Orchestration</a:t>
                </a:r>
              </a:p>
            </p:txBody>
          </p:sp>
          <p:sp>
            <p:nvSpPr>
              <p:cNvPr id="81" name="TextBox 80"/>
              <p:cNvSpPr txBox="1"/>
              <p:nvPr/>
            </p:nvSpPr>
            <p:spPr>
              <a:xfrm>
                <a:off x="2044320" y="2567669"/>
                <a:ext cx="881703" cy="253727"/>
              </a:xfrm>
              <a:prstGeom prst="rect">
                <a:avLst/>
              </a:prstGeom>
              <a:noFill/>
              <a:ln w="38100">
                <a:noFill/>
              </a:ln>
            </p:spPr>
            <p:txBody>
              <a:bodyPr wrap="none" lIns="0" tIns="0" rIns="0" bIns="0" rtlCol="0" anchor="ctr">
                <a:noAutofit/>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Configuration</a:t>
                </a:r>
              </a:p>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Management</a:t>
                </a:r>
                <a:b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b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and Discovery</a:t>
                </a:r>
              </a:p>
            </p:txBody>
          </p:sp>
          <p:sp>
            <p:nvSpPr>
              <p:cNvPr id="82" name="TextBox 81"/>
              <p:cNvSpPr txBox="1"/>
              <p:nvPr/>
            </p:nvSpPr>
            <p:spPr>
              <a:xfrm>
                <a:off x="3993824" y="2532881"/>
                <a:ext cx="870781" cy="361324"/>
              </a:xfrm>
              <a:prstGeom prst="rect">
                <a:avLst/>
              </a:prstGeom>
              <a:noFill/>
              <a:ln w="38100">
                <a:noFill/>
              </a:ln>
            </p:spPr>
            <p:txBody>
              <a:bodyPr wrap="none" lIns="0" tIns="0" rIns="0" bIns="0" rtlCol="0" anchor="ctr">
                <a:noAutofit/>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Business </a:t>
                </a:r>
                <a:b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b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Value</a:t>
                </a:r>
              </a:p>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Dashboards</a:t>
                </a:r>
              </a:p>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alibri" panose="020F0502020204030204"/>
                    <a:ea typeface="+mn-ea"/>
                    <a:cs typeface="Arial"/>
                  </a:rPr>
                  <a:t>(Reporting)</a:t>
                </a:r>
              </a:p>
            </p:txBody>
          </p:sp>
          <p:sp>
            <p:nvSpPr>
              <p:cNvPr id="83" name="TextBox 82"/>
              <p:cNvSpPr txBox="1"/>
              <p:nvPr/>
            </p:nvSpPr>
            <p:spPr>
              <a:xfrm>
                <a:off x="5064785" y="2532881"/>
                <a:ext cx="648907" cy="361324"/>
              </a:xfrm>
              <a:prstGeom prst="rect">
                <a:avLst/>
              </a:prstGeom>
              <a:noFill/>
              <a:ln w="38100">
                <a:noFill/>
              </a:ln>
            </p:spPr>
            <p:txBody>
              <a:bodyPr wrap="none" lIns="0" tIns="0" rIns="0" bIns="0" rtlCol="0" anchor="ctr">
                <a:noAutofit/>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Arial"/>
                  </a:rPr>
                  <a:t>ChatOps</a:t>
                </a:r>
              </a:p>
            </p:txBody>
          </p:sp>
          <p:sp>
            <p:nvSpPr>
              <p:cNvPr id="84" name="TextBox 83"/>
              <p:cNvSpPr txBox="1"/>
              <p:nvPr/>
            </p:nvSpPr>
            <p:spPr>
              <a:xfrm>
                <a:off x="3014051" y="2532882"/>
                <a:ext cx="861662" cy="361324"/>
              </a:xfrm>
              <a:prstGeom prst="rect">
                <a:avLst/>
              </a:prstGeom>
              <a:noFill/>
              <a:ln w="38100">
                <a:noFill/>
              </a:ln>
            </p:spPr>
            <p:txBody>
              <a:bodyPr wrap="square" lIns="0" tIns="0" rIns="0" bIns="0" rtlCol="0" anchor="ctr">
                <a:noAutofit/>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Collect Once </a:t>
                </a:r>
                <a:b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b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Store Once</a:t>
                </a:r>
              </a:p>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alibri" panose="020F0502020204030204"/>
                    <a:ea typeface="+mn-ea"/>
                    <a:cs typeface="Arial"/>
                  </a:rPr>
                  <a:t>(with Vertica) </a:t>
                </a:r>
              </a:p>
            </p:txBody>
          </p:sp>
          <p:sp>
            <p:nvSpPr>
              <p:cNvPr id="85" name="TextBox 84"/>
              <p:cNvSpPr txBox="1"/>
              <p:nvPr/>
            </p:nvSpPr>
            <p:spPr>
              <a:xfrm>
                <a:off x="7011046" y="2460072"/>
                <a:ext cx="589723" cy="361324"/>
              </a:xfrm>
              <a:prstGeom prst="rect">
                <a:avLst/>
              </a:prstGeom>
              <a:noFill/>
              <a:ln w="38100">
                <a:noFill/>
              </a:ln>
            </p:spPr>
            <p:txBody>
              <a:bodyPr wrap="square" lIns="0" tIns="0" rIns="0" bIns="0" rtlCol="0" anchor="ctr">
                <a:noAutofit/>
              </a:bodyPr>
              <a:lstStyle/>
              <a:p>
                <a:pPr marL="0" marR="0" lvl="0" indent="0" algn="ctr" defTabSz="914377" rtl="0" eaLnBrk="1" fontAlgn="auto" latinLnBrk="0" hangingPunct="1">
                  <a:lnSpc>
                    <a:spcPct val="85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alibri" panose="020F0502020204030204"/>
                  <a:ea typeface="+mn-ea"/>
                  <a:cs typeface="Arial"/>
                </a:endParaRPr>
              </a:p>
            </p:txBody>
          </p:sp>
          <p:sp>
            <p:nvSpPr>
              <p:cNvPr id="86" name="TextBox 85"/>
              <p:cNvSpPr txBox="1"/>
              <p:nvPr/>
            </p:nvSpPr>
            <p:spPr>
              <a:xfrm>
                <a:off x="5896237" y="2532882"/>
                <a:ext cx="861499" cy="361324"/>
              </a:xfrm>
              <a:prstGeom prst="rect">
                <a:avLst/>
              </a:prstGeom>
              <a:noFill/>
              <a:ln w="38100">
                <a:noFill/>
              </a:ln>
            </p:spPr>
            <p:txBody>
              <a:bodyPr wrap="square" lIns="0" tIns="0" rIns="0" bIns="0" rtlCol="0" anchor="ctr">
                <a:noAutofit/>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Micro Focus Services</a:t>
                </a:r>
              </a:p>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alibri" panose="020F0502020204030204"/>
                    <a:ea typeface="+mn-ea"/>
                    <a:cs typeface="Arial"/>
                  </a:rPr>
                  <a:t>(CI/CD, Admin, </a:t>
                </a:r>
                <a:br>
                  <a:rPr kumimoji="0" lang="en-US" sz="700" b="0" i="0" u="none" strike="noStrike" kern="1200" cap="none" spc="0" normalizeH="0" baseline="0" noProof="0" dirty="0">
                    <a:ln>
                      <a:noFill/>
                    </a:ln>
                    <a:solidFill>
                      <a:srgbClr val="000000"/>
                    </a:solidFill>
                    <a:effectLst/>
                    <a:uLnTx/>
                    <a:uFillTx/>
                    <a:latin typeface="Calibri" panose="020F0502020204030204"/>
                    <a:ea typeface="+mn-ea"/>
                    <a:cs typeface="Arial"/>
                  </a:rPr>
                </a:br>
                <a:r>
                  <a:rPr kumimoji="0" lang="en-US" sz="700" b="0" i="0" u="none" strike="noStrike" kern="1200" cap="none" spc="0" normalizeH="0" baseline="0" noProof="0" dirty="0">
                    <a:ln>
                      <a:noFill/>
                    </a:ln>
                    <a:solidFill>
                      <a:srgbClr val="000000"/>
                    </a:solidFill>
                    <a:effectLst/>
                    <a:uLnTx/>
                    <a:uFillTx/>
                    <a:latin typeface="Calibri" panose="020F0502020204030204"/>
                    <a:ea typeface="+mn-ea"/>
                    <a:cs typeface="Arial"/>
                  </a:rPr>
                  <a:t>Login, License)</a:t>
                </a:r>
              </a:p>
            </p:txBody>
          </p:sp>
          <p:sp>
            <p:nvSpPr>
              <p:cNvPr id="87" name="TextBox 86"/>
              <p:cNvSpPr txBox="1"/>
              <p:nvPr/>
            </p:nvSpPr>
            <p:spPr>
              <a:xfrm>
                <a:off x="6849287" y="2532881"/>
                <a:ext cx="861498" cy="361324"/>
              </a:xfrm>
              <a:prstGeom prst="rect">
                <a:avLst/>
              </a:prstGeom>
              <a:noFill/>
              <a:ln w="38100">
                <a:noFill/>
              </a:ln>
            </p:spPr>
            <p:txBody>
              <a:bodyPr wrap="square" lIns="0" tIns="0" rIns="0" bIns="0" rtlCol="0" anchor="ctr">
                <a:noAutofit/>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Ecosystem</a:t>
                </a:r>
              </a:p>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a:rPr>
                  <a:t>Services</a:t>
                </a:r>
              </a:p>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alibri" panose="020F0502020204030204"/>
                    <a:ea typeface="+mn-ea"/>
                    <a:cs typeface="Arial"/>
                  </a:rPr>
                  <a:t>(Partner, </a:t>
                </a:r>
                <a:br>
                  <a:rPr kumimoji="0" lang="en-US" sz="700" b="0" i="0" u="none" strike="noStrike" kern="1200" cap="none" spc="0" normalizeH="0" baseline="0" noProof="0" dirty="0">
                    <a:ln>
                      <a:noFill/>
                    </a:ln>
                    <a:solidFill>
                      <a:srgbClr val="000000"/>
                    </a:solidFill>
                    <a:effectLst/>
                    <a:uLnTx/>
                    <a:uFillTx/>
                    <a:latin typeface="Calibri" panose="020F0502020204030204"/>
                    <a:ea typeface="+mn-ea"/>
                    <a:cs typeface="Arial"/>
                  </a:rPr>
                </a:br>
                <a:r>
                  <a:rPr kumimoji="0" lang="en-US" sz="700" b="0" i="0" u="none" strike="noStrike" kern="1200" cap="none" spc="0" normalizeH="0" baseline="0" noProof="0" dirty="0">
                    <a:ln>
                      <a:noFill/>
                    </a:ln>
                    <a:solidFill>
                      <a:srgbClr val="000000"/>
                    </a:solidFill>
                    <a:effectLst/>
                    <a:uLnTx/>
                    <a:uFillTx/>
                    <a:latin typeface="Calibri" panose="020F0502020204030204"/>
                    <a:ea typeface="+mn-ea"/>
                    <a:cs typeface="Arial"/>
                  </a:rPr>
                  <a:t>Third Party, Community)</a:t>
                </a:r>
              </a:p>
            </p:txBody>
          </p:sp>
        </p:grpSp>
      </p:grpSp>
      <p:cxnSp>
        <p:nvCxnSpPr>
          <p:cNvPr id="88" name="Straight Connector 87"/>
          <p:cNvCxnSpPr/>
          <p:nvPr/>
        </p:nvCxnSpPr>
        <p:spPr>
          <a:xfrm>
            <a:off x="9488384" y="4995501"/>
            <a:ext cx="2291938" cy="0"/>
          </a:xfrm>
          <a:prstGeom prst="line">
            <a:avLst/>
          </a:prstGeom>
          <a:ln w="28575">
            <a:solidFill>
              <a:schemeClr val="accent1"/>
            </a:solidFill>
            <a:headEnd type="oval" w="med" len="med"/>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9368958" y="4357183"/>
            <a:ext cx="2411364" cy="0"/>
          </a:xfrm>
          <a:prstGeom prst="line">
            <a:avLst/>
          </a:prstGeom>
          <a:ln w="28575">
            <a:solidFill>
              <a:schemeClr val="accent1"/>
            </a:solidFill>
            <a:headEnd type="oval"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9368958" y="3566105"/>
            <a:ext cx="2411364" cy="0"/>
          </a:xfrm>
          <a:prstGeom prst="line">
            <a:avLst/>
          </a:prstGeom>
          <a:ln w="28575">
            <a:solidFill>
              <a:schemeClr val="accent1"/>
            </a:solidFill>
            <a:headEnd type="oval" w="med" len="med"/>
          </a:ln>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9685794" y="1900565"/>
            <a:ext cx="2094528" cy="437043"/>
          </a:xfrm>
          <a:prstGeom prst="rect">
            <a:avLst/>
          </a:prstGeom>
        </p:spPr>
        <p:txBody>
          <a:bodyPr wrap="square" anchor="ctr">
            <a:spAutoFit/>
          </a:bodyPr>
          <a:lstStyle/>
          <a:p>
            <a:pPr marL="0" marR="0" lvl="0" indent="0" algn="l" defTabSz="914217"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Open Sans" pitchFamily="34" charset="0"/>
                <a:cs typeface="Arial"/>
              </a:rPr>
              <a:t>Quick installation with pre-integrated containers</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a:endParaRPr>
          </a:p>
        </p:txBody>
      </p:sp>
      <p:cxnSp>
        <p:nvCxnSpPr>
          <p:cNvPr id="92" name="Straight Connector 91"/>
          <p:cNvCxnSpPr/>
          <p:nvPr/>
        </p:nvCxnSpPr>
        <p:spPr>
          <a:xfrm>
            <a:off x="8800996" y="1887207"/>
            <a:ext cx="2979326" cy="0"/>
          </a:xfrm>
          <a:prstGeom prst="line">
            <a:avLst/>
          </a:prstGeom>
          <a:ln w="28575">
            <a:solidFill>
              <a:schemeClr val="accent1"/>
            </a:solidFill>
            <a:headEnd type="oval" w="med" len="med"/>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9685794" y="5712719"/>
            <a:ext cx="2169038" cy="437043"/>
          </a:xfrm>
          <a:prstGeom prst="rect">
            <a:avLst/>
          </a:prstGeom>
        </p:spPr>
        <p:txBody>
          <a:bodyPr wrap="square" anchor="ctr">
            <a:spAutoFit/>
          </a:bodyPr>
          <a:lstStyle/>
          <a:p>
            <a:pPr marL="0" marR="0" lvl="0" indent="0" algn="l" defTabSz="914217"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Open Sans" pitchFamily="34" charset="0"/>
                <a:cs typeface="Arial"/>
              </a:rPr>
              <a:t>New functionality available with each quarterly release</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a:endParaRPr>
          </a:p>
        </p:txBody>
      </p:sp>
      <p:cxnSp>
        <p:nvCxnSpPr>
          <p:cNvPr id="50" name="Straight Connector 49"/>
          <p:cNvCxnSpPr/>
          <p:nvPr/>
        </p:nvCxnSpPr>
        <p:spPr>
          <a:xfrm>
            <a:off x="8875506" y="5699361"/>
            <a:ext cx="2904816" cy="13358"/>
          </a:xfrm>
          <a:prstGeom prst="line">
            <a:avLst/>
          </a:prstGeom>
          <a:ln w="28575">
            <a:solidFill>
              <a:schemeClr val="accent1"/>
            </a:solidFill>
            <a:headEnd type="oval"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6080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pPr marL="457200" indent="-457200">
              <a:buFont typeface="Wingdings" panose="05000000000000000000" pitchFamily="2" charset="2"/>
              <a:buChar char="§"/>
            </a:pPr>
            <a:r>
              <a:rPr lang="en-US" dirty="0"/>
              <a:t>SM Competitors and their positioning</a:t>
            </a:r>
          </a:p>
          <a:p>
            <a:pPr marL="457200" indent="-457200">
              <a:buFont typeface="Wingdings" panose="05000000000000000000" pitchFamily="2" charset="2"/>
              <a:buChar char="§"/>
            </a:pPr>
            <a:r>
              <a:rPr lang="en-US" dirty="0"/>
              <a:t>Micro Focus SMA Differentiators</a:t>
            </a:r>
          </a:p>
        </p:txBody>
      </p:sp>
      <p:sp>
        <p:nvSpPr>
          <p:cNvPr id="2" name="Title 1"/>
          <p:cNvSpPr>
            <a:spLocks noGrp="1"/>
          </p:cNvSpPr>
          <p:nvPr>
            <p:ph type="title"/>
          </p:nvPr>
        </p:nvSpPr>
        <p:spPr/>
        <p:txBody>
          <a:bodyPr/>
          <a:lstStyle/>
          <a:p>
            <a:r>
              <a:rPr lang="en-US" dirty="0"/>
              <a:t>Micro Focus SMA Competitive Differentiation</a:t>
            </a:r>
          </a:p>
        </p:txBody>
      </p:sp>
      <p:sp>
        <p:nvSpPr>
          <p:cNvPr id="4" name="Slide Number Placeholder 3"/>
          <p:cNvSpPr>
            <a:spLocks noGrp="1"/>
          </p:cNvSpPr>
          <p:nvPr>
            <p:ph type="sldNum" sz="quarter" idx="4"/>
          </p:nvPr>
        </p:nvSpPr>
        <p:spPr/>
        <p:txBody>
          <a:bodyPr/>
          <a:lstStyle/>
          <a:p>
            <a:fld id="{B016F8AB-BCEA-4347-8BA6-BE776009BC89}" type="slidenum">
              <a:rPr lang="en-US" smtClean="0">
                <a:solidFill>
                  <a:prstClr val="white"/>
                </a:solidFill>
              </a:rPr>
              <a:pPr/>
              <a:t>25</a:t>
            </a:fld>
            <a:endParaRPr lang="en-US" dirty="0">
              <a:solidFill>
                <a:prstClr val="white"/>
              </a:solidFill>
            </a:endParaRPr>
          </a:p>
        </p:txBody>
      </p:sp>
    </p:spTree>
    <p:extLst>
      <p:ext uri="{BB962C8B-B14F-4D97-AF65-F5344CB8AC3E}">
        <p14:creationId xmlns:p14="http://schemas.microsoft.com/office/powerpoint/2010/main" val="2146665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 Competition</a:t>
            </a:r>
          </a:p>
        </p:txBody>
      </p:sp>
      <p:pic>
        <p:nvPicPr>
          <p:cNvPr id="12" name="Content Placeholder 11"/>
          <p:cNvPicPr>
            <a:picLocks noGrp="1" noChangeAspect="1"/>
          </p:cNvPicPr>
          <p:nvPr>
            <p:ph idx="1"/>
          </p:nvPr>
        </p:nvPicPr>
        <p:blipFill>
          <a:blip r:embed="rId2"/>
          <a:stretch>
            <a:fillRect/>
          </a:stretch>
        </p:blipFill>
        <p:spPr>
          <a:xfrm>
            <a:off x="4572000" y="2185565"/>
            <a:ext cx="1800225" cy="876300"/>
          </a:xfrm>
          <a:prstGeom prst="rect">
            <a:avLst/>
          </a:prstGeom>
        </p:spPr>
      </p:pic>
      <p:sp>
        <p:nvSpPr>
          <p:cNvPr id="6" name="Slide Number Placeholder 5"/>
          <p:cNvSpPr>
            <a:spLocks noGrp="1"/>
          </p:cNvSpPr>
          <p:nvPr>
            <p:ph type="sldNum" sz="quarter" idx="12"/>
          </p:nvPr>
        </p:nvSpPr>
        <p:spPr/>
        <p:txBody>
          <a:bodyPr/>
          <a:lstStyle/>
          <a:p>
            <a:fld id="{B016F8AB-BCEA-4347-8BA6-BE776009BC89}" type="slidenum">
              <a:rPr lang="en-US" smtClean="0">
                <a:solidFill>
                  <a:srgbClr val="617D78"/>
                </a:solidFill>
              </a:rPr>
              <a:pPr/>
              <a:t>26</a:t>
            </a:fld>
            <a:endParaRPr lang="en-US">
              <a:solidFill>
                <a:srgbClr val="617D78"/>
              </a:solidFill>
            </a:endParaRPr>
          </a:p>
        </p:txBody>
      </p:sp>
      <p:pic>
        <p:nvPicPr>
          <p:cNvPr id="10" name="Picture 9"/>
          <p:cNvPicPr>
            <a:picLocks noChangeAspect="1"/>
          </p:cNvPicPr>
          <p:nvPr/>
        </p:nvPicPr>
        <p:blipFill>
          <a:blip r:embed="rId3"/>
          <a:stretch>
            <a:fillRect/>
          </a:stretch>
        </p:blipFill>
        <p:spPr>
          <a:xfrm>
            <a:off x="631836" y="2489301"/>
            <a:ext cx="1971675" cy="476250"/>
          </a:xfrm>
          <a:prstGeom prst="rect">
            <a:avLst/>
          </a:prstGeom>
        </p:spPr>
      </p:pic>
      <p:sp>
        <p:nvSpPr>
          <p:cNvPr id="11" name="Rectangle 10"/>
          <p:cNvSpPr/>
          <p:nvPr/>
        </p:nvSpPr>
        <p:spPr>
          <a:xfrm>
            <a:off x="533400" y="3049031"/>
            <a:ext cx="2667000" cy="2308324"/>
          </a:xfrm>
          <a:prstGeom prst="rect">
            <a:avLst/>
          </a:prstGeom>
        </p:spPr>
        <p:txBody>
          <a:bodyPr wrap="square">
            <a:spAutoFit/>
          </a:bodyPr>
          <a:lstStyle/>
          <a:p>
            <a:r>
              <a:rPr lang="en-US" dirty="0">
                <a:latin typeface="Gotham SSm A"/>
              </a:rPr>
              <a:t>Replace unstructured work patterns of the past with intelligent workflows of the future. Improve service levels, energize employees, and change the way your enterprise works. </a:t>
            </a:r>
            <a:endParaRPr lang="en-US" dirty="0"/>
          </a:p>
        </p:txBody>
      </p:sp>
      <p:sp>
        <p:nvSpPr>
          <p:cNvPr id="13" name="Rectangle 12"/>
          <p:cNvSpPr/>
          <p:nvPr/>
        </p:nvSpPr>
        <p:spPr>
          <a:xfrm>
            <a:off x="4191000" y="3034605"/>
            <a:ext cx="3124200" cy="2862322"/>
          </a:xfrm>
          <a:prstGeom prst="rect">
            <a:avLst/>
          </a:prstGeom>
        </p:spPr>
        <p:txBody>
          <a:bodyPr wrap="square">
            <a:spAutoFit/>
          </a:bodyPr>
          <a:lstStyle/>
          <a:p>
            <a:pPr marL="171450" indent="-171450">
              <a:buFont typeface="Arial" panose="020B0604020202020204" pitchFamily="34" charset="0"/>
              <a:buChar char="•"/>
            </a:pPr>
            <a:r>
              <a:rPr lang="en-US" dirty="0">
                <a:latin typeface="Gotham SSm A"/>
              </a:rPr>
              <a:t>Comprehensive ITIL support with world-class self-service portal.</a:t>
            </a:r>
          </a:p>
          <a:p>
            <a:pPr marL="171450" indent="-171450">
              <a:buFont typeface="Arial" panose="020B0604020202020204" pitchFamily="34" charset="0"/>
              <a:buChar char="•"/>
            </a:pPr>
            <a:r>
              <a:rPr lang="en-US" dirty="0">
                <a:latin typeface="Gotham SSm A"/>
              </a:rPr>
              <a:t>Codeless design for easy customization and hassle-free upgrades.</a:t>
            </a:r>
          </a:p>
          <a:p>
            <a:pPr marL="171450" indent="-171450">
              <a:buFont typeface="Arial" panose="020B0604020202020204" pitchFamily="34" charset="0"/>
              <a:buChar char="•"/>
            </a:pPr>
            <a:r>
              <a:rPr lang="en-US" dirty="0">
                <a:latin typeface="Gotham SSm A"/>
              </a:rPr>
              <a:t>Choose from subscription or perpetual concurrent licensing, </a:t>
            </a:r>
            <a:r>
              <a:rPr lang="en-US" dirty="0" err="1">
                <a:latin typeface="Gotham SSm A"/>
              </a:rPr>
              <a:t>on-premise</a:t>
            </a:r>
            <a:r>
              <a:rPr lang="en-US" dirty="0">
                <a:latin typeface="Gotham SSm A"/>
              </a:rPr>
              <a:t> or SaaS.</a:t>
            </a:r>
            <a:endParaRPr lang="en-US" dirty="0"/>
          </a:p>
        </p:txBody>
      </p:sp>
      <p:pic>
        <p:nvPicPr>
          <p:cNvPr id="14" name="Picture 13"/>
          <p:cNvPicPr>
            <a:picLocks noChangeAspect="1"/>
          </p:cNvPicPr>
          <p:nvPr/>
        </p:nvPicPr>
        <p:blipFill>
          <a:blip r:embed="rId4"/>
          <a:stretch>
            <a:fillRect/>
          </a:stretch>
        </p:blipFill>
        <p:spPr>
          <a:xfrm>
            <a:off x="8686800" y="2280541"/>
            <a:ext cx="1774261" cy="959060"/>
          </a:xfrm>
          <a:prstGeom prst="rect">
            <a:avLst/>
          </a:prstGeom>
        </p:spPr>
      </p:pic>
      <p:sp>
        <p:nvSpPr>
          <p:cNvPr id="16" name="Rectangle 15"/>
          <p:cNvSpPr/>
          <p:nvPr/>
        </p:nvSpPr>
        <p:spPr>
          <a:xfrm>
            <a:off x="8549239" y="3026040"/>
            <a:ext cx="2956961" cy="2031325"/>
          </a:xfrm>
          <a:prstGeom prst="rect">
            <a:avLst/>
          </a:prstGeom>
        </p:spPr>
        <p:txBody>
          <a:bodyPr wrap="square">
            <a:spAutoFit/>
          </a:bodyPr>
          <a:lstStyle/>
          <a:p>
            <a:pPr marL="171450" indent="-171450">
              <a:buFont typeface="Arial" panose="020B0604020202020204" pitchFamily="34" charset="0"/>
              <a:buChar char="•"/>
            </a:pPr>
            <a:r>
              <a:rPr lang="en-US" dirty="0">
                <a:latin typeface="Gotham SSm A"/>
              </a:rPr>
              <a:t>Accelerators of Digital Enterprise Management</a:t>
            </a:r>
          </a:p>
          <a:p>
            <a:pPr marL="171450" indent="-171450">
              <a:buFont typeface="Arial" panose="020B0604020202020204" pitchFamily="34" charset="0"/>
              <a:buChar char="•"/>
            </a:pPr>
            <a:r>
              <a:rPr lang="en-US" dirty="0">
                <a:latin typeface="Gotham SSm A"/>
              </a:rPr>
              <a:t>Gartner Magic Quadrant Leader again</a:t>
            </a:r>
          </a:p>
          <a:p>
            <a:pPr marL="171450" indent="-171450">
              <a:buFont typeface="Arial" panose="020B0604020202020204" pitchFamily="34" charset="0"/>
              <a:buChar char="•"/>
            </a:pPr>
            <a:r>
              <a:rPr lang="en-US" dirty="0">
                <a:latin typeface="Gotham SSm A"/>
              </a:rPr>
              <a:t>BMC digital IT powers 82% of the Fortune 500 companies</a:t>
            </a:r>
          </a:p>
        </p:txBody>
      </p:sp>
    </p:spTree>
    <p:extLst>
      <p:ext uri="{BB962C8B-B14F-4D97-AF65-F5344CB8AC3E}">
        <p14:creationId xmlns:p14="http://schemas.microsoft.com/office/powerpoint/2010/main" val="2913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Focus SMA Differentiation</a:t>
            </a:r>
          </a:p>
        </p:txBody>
      </p:sp>
      <p:sp>
        <p:nvSpPr>
          <p:cNvPr id="5" name="Text Placeholder 4"/>
          <p:cNvSpPr>
            <a:spLocks noGrp="1"/>
          </p:cNvSpPr>
          <p:nvPr>
            <p:ph type="body" sz="quarter" idx="13"/>
          </p:nvPr>
        </p:nvSpPr>
        <p:spPr/>
        <p:txBody>
          <a:bodyPr/>
          <a:lstStyle/>
          <a:p>
            <a:r>
              <a:rPr lang="en-US"/>
              <a:t>Superior user experience and increased staff efficiency</a:t>
            </a:r>
            <a:endParaRPr lang="en-GB" dirty="0"/>
          </a:p>
        </p:txBody>
      </p:sp>
      <p:sp>
        <p:nvSpPr>
          <p:cNvPr id="51" name="TextBox 50"/>
          <p:cNvSpPr txBox="1"/>
          <p:nvPr/>
        </p:nvSpPr>
        <p:spPr>
          <a:xfrm>
            <a:off x="997266" y="5351482"/>
            <a:ext cx="10210801" cy="249299"/>
          </a:xfrm>
          <a:prstGeom prst="rect">
            <a:avLst/>
          </a:prstGeom>
          <a:noFill/>
        </p:spPr>
        <p:txBody>
          <a:bodyPr wrap="square" lIns="0" tIns="0" rIns="0" bIns="0" rtlCol="0">
            <a:spAutoFit/>
          </a:bodyPr>
          <a:lstStyle/>
          <a:p>
            <a:pPr algn="ctr">
              <a:lnSpc>
                <a:spcPct val="90000"/>
              </a:lnSpc>
            </a:pPr>
            <a:r>
              <a:rPr lang="en-US" dirty="0">
                <a:solidFill>
                  <a:prstClr val="black"/>
                </a:solidFill>
                <a:latin typeface="Calibri" panose="020F0502020204030204" pitchFamily="34" charset="0"/>
              </a:rPr>
              <a:t>Find out more at </a:t>
            </a:r>
            <a:r>
              <a:rPr lang="en-US" dirty="0">
                <a:solidFill>
                  <a:prstClr val="black"/>
                </a:solidFill>
                <a:latin typeface="Calibri" panose="020F0502020204030204" pitchFamily="34" charset="0"/>
                <a:hlinkClick r:id="rId3"/>
              </a:rPr>
              <a:t>www.microfocus.com/itsm</a:t>
            </a:r>
            <a:r>
              <a:rPr lang="en-US" dirty="0">
                <a:solidFill>
                  <a:prstClr val="black"/>
                </a:solidFill>
                <a:latin typeface="Calibri" panose="020F0502020204030204" pitchFamily="34" charset="0"/>
              </a:rPr>
              <a:t> </a:t>
            </a:r>
          </a:p>
        </p:txBody>
      </p:sp>
      <p:grpSp>
        <p:nvGrpSpPr>
          <p:cNvPr id="52" name="Group 51"/>
          <p:cNvGrpSpPr/>
          <p:nvPr/>
        </p:nvGrpSpPr>
        <p:grpSpPr>
          <a:xfrm>
            <a:off x="1491440" y="1751827"/>
            <a:ext cx="2829260" cy="2165520"/>
            <a:chOff x="1491440" y="1751827"/>
            <a:chExt cx="2829260" cy="2165520"/>
          </a:xfrm>
        </p:grpSpPr>
        <p:sp>
          <p:nvSpPr>
            <p:cNvPr id="53" name="Rectangle 52"/>
            <p:cNvSpPr/>
            <p:nvPr/>
          </p:nvSpPr>
          <p:spPr>
            <a:xfrm>
              <a:off x="1491440" y="2921536"/>
              <a:ext cx="2829260" cy="995811"/>
            </a:xfrm>
            <a:prstGeom prst="rect">
              <a:avLst/>
            </a:prstGeom>
            <a:solidFill>
              <a:schemeClr val="bg1"/>
            </a:solidFill>
            <a:ln w="38100"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ctr" anchorCtr="0"/>
            <a:lstStyle/>
            <a:p>
              <a:pPr algn="ctr" defTabSz="913951">
                <a:defRPr/>
              </a:pPr>
              <a:r>
                <a:rPr lang="en-US" kern="0" dirty="0">
                  <a:solidFill>
                    <a:srgbClr val="000000"/>
                  </a:solidFill>
                  <a:latin typeface="Calibri" panose="020F0502020204030204" pitchFamily="34" charset="0"/>
                  <a:cs typeface="Arial"/>
                </a:rPr>
                <a:t>Deliver value quickly and easily</a:t>
              </a:r>
            </a:p>
          </p:txBody>
        </p:sp>
        <p:sp>
          <p:nvSpPr>
            <p:cNvPr id="54" name="Rectangle 53"/>
            <p:cNvSpPr/>
            <p:nvPr/>
          </p:nvSpPr>
          <p:spPr>
            <a:xfrm>
              <a:off x="1491440" y="1751827"/>
              <a:ext cx="2829260" cy="981992"/>
            </a:xfrm>
            <a:prstGeom prst="rect">
              <a:avLst/>
            </a:prstGeom>
            <a:solidFill>
              <a:schemeClr val="bg1"/>
            </a:solidFill>
            <a:ln w="38100"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tIns="0" bIns="22854" rtlCol="0" anchor="ctr" anchorCtr="0"/>
            <a:lstStyle/>
            <a:p>
              <a:pPr algn="ctr" defTabSz="1088203"/>
              <a:r>
                <a:rPr lang="en-US" sz="2400" b="1" dirty="0">
                  <a:solidFill>
                    <a:prstClr val="black"/>
                  </a:solidFill>
                  <a:latin typeface="Calibri" panose="020F0502020204030204" pitchFamily="34" charset="0"/>
                  <a:cs typeface="Metric Bold"/>
                </a:rPr>
                <a:t>Efficiency</a:t>
              </a:r>
            </a:p>
          </p:txBody>
        </p:sp>
      </p:grpSp>
      <p:grpSp>
        <p:nvGrpSpPr>
          <p:cNvPr id="55" name="Group 54"/>
          <p:cNvGrpSpPr/>
          <p:nvPr/>
        </p:nvGrpSpPr>
        <p:grpSpPr>
          <a:xfrm>
            <a:off x="7658536" y="1747345"/>
            <a:ext cx="2829260" cy="2170002"/>
            <a:chOff x="7658536" y="1747345"/>
            <a:chExt cx="2829260" cy="2170002"/>
          </a:xfrm>
        </p:grpSpPr>
        <p:sp>
          <p:nvSpPr>
            <p:cNvPr id="56" name="Rectangle 55"/>
            <p:cNvSpPr/>
            <p:nvPr/>
          </p:nvSpPr>
          <p:spPr>
            <a:xfrm>
              <a:off x="7658536" y="1747345"/>
              <a:ext cx="2829260" cy="981992"/>
            </a:xfrm>
            <a:prstGeom prst="rect">
              <a:avLst/>
            </a:prstGeom>
            <a:solidFill>
              <a:schemeClr val="bg1"/>
            </a:solidFill>
            <a:ln w="38100"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tIns="0" bIns="22854" rtlCol="0" anchor="ctr" anchorCtr="0"/>
            <a:lstStyle/>
            <a:p>
              <a:pPr algn="ctr" defTabSz="1088203"/>
              <a:r>
                <a:rPr lang="en-US" sz="2400" b="1" dirty="0">
                  <a:solidFill>
                    <a:prstClr val="black"/>
                  </a:solidFill>
                  <a:cs typeface="Metric Bold"/>
                </a:rPr>
                <a:t>Innovation</a:t>
              </a:r>
            </a:p>
          </p:txBody>
        </p:sp>
        <p:sp>
          <p:nvSpPr>
            <p:cNvPr id="57" name="Rectangle 56"/>
            <p:cNvSpPr/>
            <p:nvPr/>
          </p:nvSpPr>
          <p:spPr>
            <a:xfrm>
              <a:off x="7658536" y="2921536"/>
              <a:ext cx="2829260" cy="995811"/>
            </a:xfrm>
            <a:prstGeom prst="rect">
              <a:avLst/>
            </a:prstGeom>
            <a:solidFill>
              <a:schemeClr val="bg1"/>
            </a:solidFill>
            <a:ln w="38100"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ctr" anchorCtr="0"/>
            <a:lstStyle/>
            <a:p>
              <a:pPr algn="ctr" defTabSz="913951">
                <a:defRPr/>
              </a:pPr>
              <a:r>
                <a:rPr lang="en-US" sz="1600" kern="0" dirty="0">
                  <a:solidFill>
                    <a:srgbClr val="000000"/>
                  </a:solidFill>
                  <a:cs typeface="Arial"/>
                </a:rPr>
                <a:t>Transform the way you work.</a:t>
              </a:r>
            </a:p>
          </p:txBody>
        </p:sp>
      </p:grpSp>
      <p:grpSp>
        <p:nvGrpSpPr>
          <p:cNvPr id="58" name="Group 57"/>
          <p:cNvGrpSpPr/>
          <p:nvPr/>
        </p:nvGrpSpPr>
        <p:grpSpPr>
          <a:xfrm>
            <a:off x="4574988" y="1757038"/>
            <a:ext cx="2829260" cy="2160309"/>
            <a:chOff x="4574988" y="1757038"/>
            <a:chExt cx="2829260" cy="2160309"/>
          </a:xfrm>
        </p:grpSpPr>
        <p:sp>
          <p:nvSpPr>
            <p:cNvPr id="59" name="Rectangle 58"/>
            <p:cNvSpPr/>
            <p:nvPr/>
          </p:nvSpPr>
          <p:spPr>
            <a:xfrm>
              <a:off x="4574988" y="1757038"/>
              <a:ext cx="2829260" cy="981992"/>
            </a:xfrm>
            <a:prstGeom prst="rect">
              <a:avLst/>
            </a:prstGeom>
            <a:solidFill>
              <a:schemeClr val="bg1"/>
            </a:solidFill>
            <a:ln w="38100"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tIns="0" bIns="22854" rtlCol="0" anchor="ctr" anchorCtr="0"/>
            <a:lstStyle/>
            <a:p>
              <a:pPr algn="ctr" defTabSz="1088203"/>
              <a:r>
                <a:rPr lang="en-US" sz="2400" b="1" dirty="0">
                  <a:solidFill>
                    <a:prstClr val="black"/>
                  </a:solidFill>
                  <a:cs typeface="Metric Bold"/>
                </a:rPr>
                <a:t>Agility</a:t>
              </a:r>
            </a:p>
          </p:txBody>
        </p:sp>
        <p:sp>
          <p:nvSpPr>
            <p:cNvPr id="60" name="Rectangle 59"/>
            <p:cNvSpPr/>
            <p:nvPr/>
          </p:nvSpPr>
          <p:spPr>
            <a:xfrm>
              <a:off x="4574988" y="2921536"/>
              <a:ext cx="2829260" cy="995811"/>
            </a:xfrm>
            <a:prstGeom prst="rect">
              <a:avLst/>
            </a:prstGeom>
            <a:solidFill>
              <a:schemeClr val="bg1"/>
            </a:solidFill>
            <a:ln w="38100"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ctr" anchorCtr="0"/>
            <a:lstStyle/>
            <a:p>
              <a:pPr algn="ctr" defTabSz="913951"/>
              <a:r>
                <a:rPr lang="en-US" kern="0" dirty="0">
                  <a:solidFill>
                    <a:srgbClr val="000000"/>
                  </a:solidFill>
                  <a:latin typeface="Calibri" panose="020F0502020204030204" pitchFamily="34" charset="0"/>
                  <a:cs typeface="Arial"/>
                </a:rPr>
                <a:t>Accelerate delivery and processes.</a:t>
              </a:r>
            </a:p>
          </p:txBody>
        </p:sp>
      </p:grpSp>
      <p:sp>
        <p:nvSpPr>
          <p:cNvPr id="61" name="Rectangle 60"/>
          <p:cNvSpPr/>
          <p:nvPr/>
        </p:nvSpPr>
        <p:spPr>
          <a:xfrm>
            <a:off x="1491440" y="2921536"/>
            <a:ext cx="2829260" cy="2206689"/>
          </a:xfrm>
          <a:prstGeom prst="rect">
            <a:avLst/>
          </a:prstGeom>
          <a:solidFill>
            <a:schemeClr val="bg1"/>
          </a:solidFill>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b" anchorCtr="0"/>
          <a:lstStyle/>
          <a:p>
            <a:pPr lvl="0" algn="ctr" defTabSz="913951">
              <a:defRPr/>
            </a:pPr>
            <a:r>
              <a:rPr lang="en-US" b="1" kern="0" dirty="0">
                <a:solidFill>
                  <a:srgbClr val="000000"/>
                </a:solidFill>
                <a:latin typeface="Calibri" panose="020F0502020204030204" pitchFamily="34" charset="0"/>
                <a:cs typeface="Arial"/>
              </a:rPr>
              <a:t>ITSM Automation</a:t>
            </a:r>
            <a:br>
              <a:rPr lang="en-US" b="1" kern="0" dirty="0">
                <a:solidFill>
                  <a:srgbClr val="000000"/>
                </a:solidFill>
                <a:latin typeface="Calibri" panose="020F0502020204030204" pitchFamily="34" charset="0"/>
                <a:cs typeface="Arial"/>
              </a:rPr>
            </a:br>
            <a:r>
              <a:rPr lang="en-US" b="1" kern="0" dirty="0">
                <a:solidFill>
                  <a:srgbClr val="000000"/>
                </a:solidFill>
                <a:latin typeface="Calibri" panose="020F0502020204030204" pitchFamily="34" charset="0"/>
                <a:cs typeface="Arial"/>
              </a:rPr>
              <a:t>Suite</a:t>
            </a:r>
          </a:p>
          <a:p>
            <a:pPr lvl="0" algn="ctr" defTabSz="913951">
              <a:defRPr/>
            </a:pPr>
            <a:r>
              <a:rPr lang="en-US" sz="1600" kern="0" dirty="0">
                <a:solidFill>
                  <a:srgbClr val="000000"/>
                </a:solidFill>
                <a:latin typeface="Calibri" panose="020F0502020204030204" pitchFamily="34" charset="0"/>
                <a:cs typeface="Arial"/>
              </a:rPr>
              <a:t>Faster service, better experience, lower costs</a:t>
            </a:r>
          </a:p>
          <a:p>
            <a:pPr algn="ctr" defTabSz="913951">
              <a:defRPr/>
            </a:pPr>
            <a:endParaRPr lang="en-US" sz="400" kern="0" dirty="0">
              <a:solidFill>
                <a:srgbClr val="000000"/>
              </a:solidFill>
              <a:cs typeface="Arial"/>
            </a:endParaRPr>
          </a:p>
        </p:txBody>
      </p:sp>
      <p:sp>
        <p:nvSpPr>
          <p:cNvPr id="62" name="Rectangle 61"/>
          <p:cNvSpPr/>
          <p:nvPr/>
        </p:nvSpPr>
        <p:spPr>
          <a:xfrm>
            <a:off x="7658536" y="2921536"/>
            <a:ext cx="2829260" cy="2206689"/>
          </a:xfrm>
          <a:prstGeom prst="rect">
            <a:avLst/>
          </a:prstGeom>
          <a:solidFill>
            <a:schemeClr val="bg1"/>
          </a:solidFill>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b" anchorCtr="0">
            <a:normAutofit/>
          </a:bodyPr>
          <a:lstStyle/>
          <a:p>
            <a:pPr algn="ctr" defTabSz="913951">
              <a:defRPr/>
            </a:pPr>
            <a:r>
              <a:rPr lang="en-US" b="1" kern="0" dirty="0">
                <a:solidFill>
                  <a:srgbClr val="000000"/>
                </a:solidFill>
                <a:latin typeface="Calibri" panose="020F0502020204030204" pitchFamily="34" charset="0"/>
                <a:cs typeface="Arial"/>
              </a:rPr>
              <a:t>Smart</a:t>
            </a:r>
            <a:br>
              <a:rPr lang="en-US" b="1" kern="0" dirty="0">
                <a:solidFill>
                  <a:srgbClr val="000000"/>
                </a:solidFill>
                <a:latin typeface="Calibri" panose="020F0502020204030204" pitchFamily="34" charset="0"/>
                <a:cs typeface="Arial"/>
              </a:rPr>
            </a:br>
            <a:r>
              <a:rPr lang="en-US" b="1" kern="0" dirty="0">
                <a:solidFill>
                  <a:srgbClr val="000000"/>
                </a:solidFill>
                <a:latin typeface="Calibri" panose="020F0502020204030204" pitchFamily="34" charset="0"/>
                <a:cs typeface="Arial"/>
              </a:rPr>
              <a:t>Innovation</a:t>
            </a:r>
            <a:endParaRPr lang="en-US" sz="2000" b="1" kern="0" dirty="0">
              <a:solidFill>
                <a:srgbClr val="000000"/>
              </a:solidFill>
              <a:cs typeface="Arial"/>
            </a:endParaRPr>
          </a:p>
          <a:p>
            <a:pPr lvl="0" algn="ctr" defTabSz="913951">
              <a:defRPr/>
            </a:pPr>
            <a:r>
              <a:rPr lang="en-US" sz="1600" kern="0" dirty="0">
                <a:solidFill>
                  <a:srgbClr val="000000"/>
                </a:solidFill>
                <a:latin typeface="Calibri" panose="020F0502020204030204" pitchFamily="34" charset="0"/>
                <a:cs typeface="Arial"/>
              </a:rPr>
              <a:t>Machine learning, Flexible, discovery, Container Lifecycle</a:t>
            </a:r>
          </a:p>
        </p:txBody>
      </p:sp>
      <p:sp>
        <p:nvSpPr>
          <p:cNvPr id="63" name="Rectangle 62"/>
          <p:cNvSpPr/>
          <p:nvPr/>
        </p:nvSpPr>
        <p:spPr>
          <a:xfrm>
            <a:off x="4574988" y="2921536"/>
            <a:ext cx="2829260" cy="2206688"/>
          </a:xfrm>
          <a:prstGeom prst="rect">
            <a:avLst/>
          </a:prstGeom>
          <a:solidFill>
            <a:schemeClr val="bg1"/>
          </a:solidFill>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b" anchorCtr="0"/>
          <a:lstStyle/>
          <a:p>
            <a:pPr algn="ctr" defTabSz="913951">
              <a:defRPr/>
            </a:pPr>
            <a:endParaRPr lang="en-US" sz="2000" b="1" kern="0" dirty="0">
              <a:solidFill>
                <a:srgbClr val="000000"/>
              </a:solidFill>
              <a:cs typeface="Arial"/>
            </a:endParaRPr>
          </a:p>
          <a:p>
            <a:pPr algn="ctr" defTabSz="913951">
              <a:defRPr/>
            </a:pPr>
            <a:r>
              <a:rPr lang="en-US" b="1" kern="0" dirty="0">
                <a:solidFill>
                  <a:srgbClr val="000000"/>
                </a:solidFill>
                <a:latin typeface="Calibri" panose="020F0502020204030204" pitchFamily="34" charset="0"/>
                <a:cs typeface="Arial"/>
              </a:rPr>
              <a:t>Container Deployment</a:t>
            </a:r>
          </a:p>
          <a:p>
            <a:pPr algn="ctr" defTabSz="913951">
              <a:defRPr/>
            </a:pPr>
            <a:r>
              <a:rPr lang="en-US" b="1" kern="0" dirty="0">
                <a:solidFill>
                  <a:srgbClr val="000000"/>
                </a:solidFill>
                <a:latin typeface="Calibri" panose="020F0502020204030204" pitchFamily="34" charset="0"/>
                <a:cs typeface="Arial"/>
              </a:rPr>
              <a:t>Foundation</a:t>
            </a:r>
          </a:p>
          <a:p>
            <a:pPr algn="ctr" defTabSz="913951">
              <a:defRPr/>
            </a:pPr>
            <a:endParaRPr lang="en-US" sz="600" b="1" kern="0" dirty="0">
              <a:solidFill>
                <a:srgbClr val="000000"/>
              </a:solidFill>
              <a:latin typeface="Calibri" panose="020F0502020204030204" pitchFamily="34" charset="0"/>
              <a:cs typeface="Arial"/>
            </a:endParaRPr>
          </a:p>
          <a:p>
            <a:pPr algn="ctr" defTabSz="913951">
              <a:defRPr/>
            </a:pPr>
            <a:r>
              <a:rPr lang="en-US" sz="1600" kern="0" dirty="0">
                <a:solidFill>
                  <a:srgbClr val="000000"/>
                </a:solidFill>
                <a:latin typeface="Calibri" panose="020F0502020204030204" pitchFamily="34" charset="0"/>
                <a:cs typeface="Arial"/>
              </a:rPr>
              <a:t>Optimized for </a:t>
            </a:r>
            <a:br>
              <a:rPr lang="en-US" sz="1600" kern="0" dirty="0">
                <a:solidFill>
                  <a:srgbClr val="000000"/>
                </a:solidFill>
                <a:latin typeface="Calibri" panose="020F0502020204030204" pitchFamily="34" charset="0"/>
                <a:cs typeface="Arial"/>
              </a:rPr>
            </a:br>
            <a:r>
              <a:rPr lang="en-US" sz="1600" kern="0" dirty="0">
                <a:solidFill>
                  <a:srgbClr val="000000"/>
                </a:solidFill>
                <a:latin typeface="Calibri" panose="020F0502020204030204" pitchFamily="34" charset="0"/>
                <a:cs typeface="Arial"/>
              </a:rPr>
              <a:t>Continuous Operations</a:t>
            </a:r>
          </a:p>
        </p:txBody>
      </p:sp>
      <p:grpSp>
        <p:nvGrpSpPr>
          <p:cNvPr id="71" name="Group 70"/>
          <p:cNvGrpSpPr/>
          <p:nvPr/>
        </p:nvGrpSpPr>
        <p:grpSpPr>
          <a:xfrm>
            <a:off x="2321204" y="3144794"/>
            <a:ext cx="1169732" cy="501646"/>
            <a:chOff x="15528" y="4550536"/>
            <a:chExt cx="1169732" cy="501646"/>
          </a:xfrm>
        </p:grpSpPr>
        <p:sp>
          <p:nvSpPr>
            <p:cNvPr id="72" name="Freeform 44"/>
            <p:cNvSpPr>
              <a:spLocks noChangeArrowheads="1"/>
            </p:cNvSpPr>
            <p:nvPr/>
          </p:nvSpPr>
          <p:spPr bwMode="auto">
            <a:xfrm>
              <a:off x="137811" y="4550536"/>
              <a:ext cx="203894" cy="203894"/>
            </a:xfrm>
            <a:custGeom>
              <a:avLst/>
              <a:gdLst>
                <a:gd name="T0" fmla="*/ 129 w 142"/>
                <a:gd name="T1" fmla="*/ 139 h 140"/>
                <a:gd name="T2" fmla="*/ 129 w 142"/>
                <a:gd name="T3" fmla="*/ 139 h 140"/>
                <a:gd name="T4" fmla="*/ 13 w 142"/>
                <a:gd name="T5" fmla="*/ 139 h 140"/>
                <a:gd name="T6" fmla="*/ 0 w 142"/>
                <a:gd name="T7" fmla="*/ 128 h 140"/>
                <a:gd name="T8" fmla="*/ 0 w 142"/>
                <a:gd name="T9" fmla="*/ 11 h 140"/>
                <a:gd name="T10" fmla="*/ 13 w 142"/>
                <a:gd name="T11" fmla="*/ 0 h 140"/>
                <a:gd name="T12" fmla="*/ 129 w 142"/>
                <a:gd name="T13" fmla="*/ 0 h 140"/>
                <a:gd name="T14" fmla="*/ 141 w 142"/>
                <a:gd name="T15" fmla="*/ 11 h 140"/>
                <a:gd name="T16" fmla="*/ 141 w 142"/>
                <a:gd name="T17" fmla="*/ 128 h 140"/>
                <a:gd name="T18" fmla="*/ 129 w 142"/>
                <a:gd name="T19" fmla="*/ 139 h 140"/>
                <a:gd name="T20" fmla="*/ 24 w 142"/>
                <a:gd name="T21" fmla="*/ 116 h 140"/>
                <a:gd name="T22" fmla="*/ 24 w 142"/>
                <a:gd name="T23" fmla="*/ 116 h 140"/>
                <a:gd name="T24" fmla="*/ 118 w 142"/>
                <a:gd name="T25" fmla="*/ 116 h 140"/>
                <a:gd name="T26" fmla="*/ 118 w 142"/>
                <a:gd name="T27" fmla="*/ 23 h 140"/>
                <a:gd name="T28" fmla="*/ 24 w 142"/>
                <a:gd name="T29" fmla="*/ 23 h 140"/>
                <a:gd name="T30" fmla="*/ 24 w 142"/>
                <a:gd name="T31" fmla="*/ 1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40">
                  <a:moveTo>
                    <a:pt x="129" y="139"/>
                  </a:moveTo>
                  <a:lnTo>
                    <a:pt x="129" y="139"/>
                  </a:lnTo>
                  <a:cubicBezTo>
                    <a:pt x="13" y="139"/>
                    <a:pt x="13" y="139"/>
                    <a:pt x="13" y="139"/>
                  </a:cubicBezTo>
                  <a:cubicBezTo>
                    <a:pt x="5" y="139"/>
                    <a:pt x="0" y="134"/>
                    <a:pt x="0" y="128"/>
                  </a:cubicBezTo>
                  <a:cubicBezTo>
                    <a:pt x="0" y="11"/>
                    <a:pt x="0" y="11"/>
                    <a:pt x="0" y="11"/>
                  </a:cubicBezTo>
                  <a:cubicBezTo>
                    <a:pt x="0" y="5"/>
                    <a:pt x="5" y="0"/>
                    <a:pt x="13" y="0"/>
                  </a:cubicBezTo>
                  <a:cubicBezTo>
                    <a:pt x="129" y="0"/>
                    <a:pt x="129" y="0"/>
                    <a:pt x="129" y="0"/>
                  </a:cubicBezTo>
                  <a:cubicBezTo>
                    <a:pt x="135" y="0"/>
                    <a:pt x="141" y="5"/>
                    <a:pt x="141" y="11"/>
                  </a:cubicBezTo>
                  <a:cubicBezTo>
                    <a:pt x="141" y="128"/>
                    <a:pt x="141" y="128"/>
                    <a:pt x="141" y="128"/>
                  </a:cubicBezTo>
                  <a:cubicBezTo>
                    <a:pt x="141" y="134"/>
                    <a:pt x="135" y="139"/>
                    <a:pt x="129" y="139"/>
                  </a:cubicBezTo>
                  <a:close/>
                  <a:moveTo>
                    <a:pt x="24" y="116"/>
                  </a:moveTo>
                  <a:lnTo>
                    <a:pt x="24" y="116"/>
                  </a:lnTo>
                  <a:cubicBezTo>
                    <a:pt x="118" y="116"/>
                    <a:pt x="118" y="116"/>
                    <a:pt x="118" y="116"/>
                  </a:cubicBezTo>
                  <a:cubicBezTo>
                    <a:pt x="118" y="23"/>
                    <a:pt x="118" y="23"/>
                    <a:pt x="118" y="23"/>
                  </a:cubicBezTo>
                  <a:cubicBezTo>
                    <a:pt x="24" y="23"/>
                    <a:pt x="24" y="23"/>
                    <a:pt x="24" y="23"/>
                  </a:cubicBezTo>
                  <a:lnTo>
                    <a:pt x="24" y="116"/>
                  </a:lnTo>
                  <a:close/>
                </a:path>
              </a:pathLst>
            </a:custGeom>
            <a:solidFill>
              <a:schemeClr val="accent1"/>
            </a:solidFill>
            <a:ln>
              <a:noFill/>
            </a:ln>
            <a:effectLst/>
            <a:extLst/>
          </p:spPr>
          <p:txBody>
            <a:bodyPr wrap="none" anchor="ctr"/>
            <a:lstStyle/>
            <a:p>
              <a:endParaRPr lang="en-US"/>
            </a:p>
          </p:txBody>
        </p:sp>
        <p:sp>
          <p:nvSpPr>
            <p:cNvPr id="73" name="Freeform 44"/>
            <p:cNvSpPr>
              <a:spLocks noChangeArrowheads="1"/>
            </p:cNvSpPr>
            <p:nvPr/>
          </p:nvSpPr>
          <p:spPr bwMode="auto">
            <a:xfrm>
              <a:off x="508376" y="4550536"/>
              <a:ext cx="203894" cy="203894"/>
            </a:xfrm>
            <a:custGeom>
              <a:avLst/>
              <a:gdLst>
                <a:gd name="T0" fmla="*/ 129 w 142"/>
                <a:gd name="T1" fmla="*/ 139 h 140"/>
                <a:gd name="T2" fmla="*/ 129 w 142"/>
                <a:gd name="T3" fmla="*/ 139 h 140"/>
                <a:gd name="T4" fmla="*/ 13 w 142"/>
                <a:gd name="T5" fmla="*/ 139 h 140"/>
                <a:gd name="T6" fmla="*/ 0 w 142"/>
                <a:gd name="T7" fmla="*/ 128 h 140"/>
                <a:gd name="T8" fmla="*/ 0 w 142"/>
                <a:gd name="T9" fmla="*/ 11 h 140"/>
                <a:gd name="T10" fmla="*/ 13 w 142"/>
                <a:gd name="T11" fmla="*/ 0 h 140"/>
                <a:gd name="T12" fmla="*/ 129 w 142"/>
                <a:gd name="T13" fmla="*/ 0 h 140"/>
                <a:gd name="T14" fmla="*/ 141 w 142"/>
                <a:gd name="T15" fmla="*/ 11 h 140"/>
                <a:gd name="T16" fmla="*/ 141 w 142"/>
                <a:gd name="T17" fmla="*/ 128 h 140"/>
                <a:gd name="T18" fmla="*/ 129 w 142"/>
                <a:gd name="T19" fmla="*/ 139 h 140"/>
                <a:gd name="T20" fmla="*/ 24 w 142"/>
                <a:gd name="T21" fmla="*/ 116 h 140"/>
                <a:gd name="T22" fmla="*/ 24 w 142"/>
                <a:gd name="T23" fmla="*/ 116 h 140"/>
                <a:gd name="T24" fmla="*/ 118 w 142"/>
                <a:gd name="T25" fmla="*/ 116 h 140"/>
                <a:gd name="T26" fmla="*/ 118 w 142"/>
                <a:gd name="T27" fmla="*/ 23 h 140"/>
                <a:gd name="T28" fmla="*/ 24 w 142"/>
                <a:gd name="T29" fmla="*/ 23 h 140"/>
                <a:gd name="T30" fmla="*/ 24 w 142"/>
                <a:gd name="T31" fmla="*/ 1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40">
                  <a:moveTo>
                    <a:pt x="129" y="139"/>
                  </a:moveTo>
                  <a:lnTo>
                    <a:pt x="129" y="139"/>
                  </a:lnTo>
                  <a:cubicBezTo>
                    <a:pt x="13" y="139"/>
                    <a:pt x="13" y="139"/>
                    <a:pt x="13" y="139"/>
                  </a:cubicBezTo>
                  <a:cubicBezTo>
                    <a:pt x="5" y="139"/>
                    <a:pt x="0" y="134"/>
                    <a:pt x="0" y="128"/>
                  </a:cubicBezTo>
                  <a:cubicBezTo>
                    <a:pt x="0" y="11"/>
                    <a:pt x="0" y="11"/>
                    <a:pt x="0" y="11"/>
                  </a:cubicBezTo>
                  <a:cubicBezTo>
                    <a:pt x="0" y="5"/>
                    <a:pt x="5" y="0"/>
                    <a:pt x="13" y="0"/>
                  </a:cubicBezTo>
                  <a:cubicBezTo>
                    <a:pt x="129" y="0"/>
                    <a:pt x="129" y="0"/>
                    <a:pt x="129" y="0"/>
                  </a:cubicBezTo>
                  <a:cubicBezTo>
                    <a:pt x="135" y="0"/>
                    <a:pt x="141" y="5"/>
                    <a:pt x="141" y="11"/>
                  </a:cubicBezTo>
                  <a:cubicBezTo>
                    <a:pt x="141" y="128"/>
                    <a:pt x="141" y="128"/>
                    <a:pt x="141" y="128"/>
                  </a:cubicBezTo>
                  <a:cubicBezTo>
                    <a:pt x="141" y="134"/>
                    <a:pt x="135" y="139"/>
                    <a:pt x="129" y="139"/>
                  </a:cubicBezTo>
                  <a:close/>
                  <a:moveTo>
                    <a:pt x="24" y="116"/>
                  </a:moveTo>
                  <a:lnTo>
                    <a:pt x="24" y="116"/>
                  </a:lnTo>
                  <a:cubicBezTo>
                    <a:pt x="118" y="116"/>
                    <a:pt x="118" y="116"/>
                    <a:pt x="118" y="116"/>
                  </a:cubicBezTo>
                  <a:cubicBezTo>
                    <a:pt x="118" y="23"/>
                    <a:pt x="118" y="23"/>
                    <a:pt x="118" y="23"/>
                  </a:cubicBezTo>
                  <a:cubicBezTo>
                    <a:pt x="24" y="23"/>
                    <a:pt x="24" y="23"/>
                    <a:pt x="24" y="23"/>
                  </a:cubicBezTo>
                  <a:lnTo>
                    <a:pt x="24" y="116"/>
                  </a:lnTo>
                  <a:close/>
                </a:path>
              </a:pathLst>
            </a:custGeom>
            <a:solidFill>
              <a:schemeClr val="accent1"/>
            </a:solidFill>
            <a:ln>
              <a:noFill/>
            </a:ln>
            <a:effectLst/>
            <a:extLst/>
          </p:spPr>
          <p:txBody>
            <a:bodyPr wrap="none" anchor="ctr"/>
            <a:lstStyle/>
            <a:p>
              <a:endParaRPr lang="en-US"/>
            </a:p>
          </p:txBody>
        </p:sp>
        <p:sp>
          <p:nvSpPr>
            <p:cNvPr id="74" name="Freeform 44"/>
            <p:cNvSpPr>
              <a:spLocks noChangeArrowheads="1"/>
            </p:cNvSpPr>
            <p:nvPr/>
          </p:nvSpPr>
          <p:spPr bwMode="auto">
            <a:xfrm>
              <a:off x="858752" y="4550536"/>
              <a:ext cx="203894" cy="203894"/>
            </a:xfrm>
            <a:custGeom>
              <a:avLst/>
              <a:gdLst>
                <a:gd name="T0" fmla="*/ 129 w 142"/>
                <a:gd name="T1" fmla="*/ 139 h 140"/>
                <a:gd name="T2" fmla="*/ 129 w 142"/>
                <a:gd name="T3" fmla="*/ 139 h 140"/>
                <a:gd name="T4" fmla="*/ 13 w 142"/>
                <a:gd name="T5" fmla="*/ 139 h 140"/>
                <a:gd name="T6" fmla="*/ 0 w 142"/>
                <a:gd name="T7" fmla="*/ 128 h 140"/>
                <a:gd name="T8" fmla="*/ 0 w 142"/>
                <a:gd name="T9" fmla="*/ 11 h 140"/>
                <a:gd name="T10" fmla="*/ 13 w 142"/>
                <a:gd name="T11" fmla="*/ 0 h 140"/>
                <a:gd name="T12" fmla="*/ 129 w 142"/>
                <a:gd name="T13" fmla="*/ 0 h 140"/>
                <a:gd name="T14" fmla="*/ 141 w 142"/>
                <a:gd name="T15" fmla="*/ 11 h 140"/>
                <a:gd name="T16" fmla="*/ 141 w 142"/>
                <a:gd name="T17" fmla="*/ 128 h 140"/>
                <a:gd name="T18" fmla="*/ 129 w 142"/>
                <a:gd name="T19" fmla="*/ 139 h 140"/>
                <a:gd name="T20" fmla="*/ 24 w 142"/>
                <a:gd name="T21" fmla="*/ 116 h 140"/>
                <a:gd name="T22" fmla="*/ 24 w 142"/>
                <a:gd name="T23" fmla="*/ 116 h 140"/>
                <a:gd name="T24" fmla="*/ 118 w 142"/>
                <a:gd name="T25" fmla="*/ 116 h 140"/>
                <a:gd name="T26" fmla="*/ 118 w 142"/>
                <a:gd name="T27" fmla="*/ 23 h 140"/>
                <a:gd name="T28" fmla="*/ 24 w 142"/>
                <a:gd name="T29" fmla="*/ 23 h 140"/>
                <a:gd name="T30" fmla="*/ 24 w 142"/>
                <a:gd name="T31" fmla="*/ 1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40">
                  <a:moveTo>
                    <a:pt x="129" y="139"/>
                  </a:moveTo>
                  <a:lnTo>
                    <a:pt x="129" y="139"/>
                  </a:lnTo>
                  <a:cubicBezTo>
                    <a:pt x="13" y="139"/>
                    <a:pt x="13" y="139"/>
                    <a:pt x="13" y="139"/>
                  </a:cubicBezTo>
                  <a:cubicBezTo>
                    <a:pt x="5" y="139"/>
                    <a:pt x="0" y="134"/>
                    <a:pt x="0" y="128"/>
                  </a:cubicBezTo>
                  <a:cubicBezTo>
                    <a:pt x="0" y="11"/>
                    <a:pt x="0" y="11"/>
                    <a:pt x="0" y="11"/>
                  </a:cubicBezTo>
                  <a:cubicBezTo>
                    <a:pt x="0" y="5"/>
                    <a:pt x="5" y="0"/>
                    <a:pt x="13" y="0"/>
                  </a:cubicBezTo>
                  <a:cubicBezTo>
                    <a:pt x="129" y="0"/>
                    <a:pt x="129" y="0"/>
                    <a:pt x="129" y="0"/>
                  </a:cubicBezTo>
                  <a:cubicBezTo>
                    <a:pt x="135" y="0"/>
                    <a:pt x="141" y="5"/>
                    <a:pt x="141" y="11"/>
                  </a:cubicBezTo>
                  <a:cubicBezTo>
                    <a:pt x="141" y="128"/>
                    <a:pt x="141" y="128"/>
                    <a:pt x="141" y="128"/>
                  </a:cubicBezTo>
                  <a:cubicBezTo>
                    <a:pt x="141" y="134"/>
                    <a:pt x="135" y="139"/>
                    <a:pt x="129" y="139"/>
                  </a:cubicBezTo>
                  <a:close/>
                  <a:moveTo>
                    <a:pt x="24" y="116"/>
                  </a:moveTo>
                  <a:lnTo>
                    <a:pt x="24" y="116"/>
                  </a:lnTo>
                  <a:cubicBezTo>
                    <a:pt x="118" y="116"/>
                    <a:pt x="118" y="116"/>
                    <a:pt x="118" y="116"/>
                  </a:cubicBezTo>
                  <a:cubicBezTo>
                    <a:pt x="118" y="23"/>
                    <a:pt x="118" y="23"/>
                    <a:pt x="118" y="23"/>
                  </a:cubicBezTo>
                  <a:cubicBezTo>
                    <a:pt x="24" y="23"/>
                    <a:pt x="24" y="23"/>
                    <a:pt x="24" y="23"/>
                  </a:cubicBezTo>
                  <a:lnTo>
                    <a:pt x="24" y="116"/>
                  </a:lnTo>
                  <a:close/>
                </a:path>
              </a:pathLst>
            </a:custGeom>
            <a:solidFill>
              <a:schemeClr val="accent1"/>
            </a:solidFill>
            <a:ln>
              <a:noFill/>
            </a:ln>
            <a:effectLst/>
            <a:extLst/>
          </p:spPr>
          <p:txBody>
            <a:bodyPr wrap="none" anchor="ctr"/>
            <a:lstStyle/>
            <a:p>
              <a:endParaRPr lang="en-US"/>
            </a:p>
          </p:txBody>
        </p:sp>
        <p:sp>
          <p:nvSpPr>
            <p:cNvPr id="75" name="Freeform 44"/>
            <p:cNvSpPr>
              <a:spLocks noChangeArrowheads="1"/>
            </p:cNvSpPr>
            <p:nvPr/>
          </p:nvSpPr>
          <p:spPr bwMode="auto">
            <a:xfrm>
              <a:off x="288350" y="4848288"/>
              <a:ext cx="203894" cy="203894"/>
            </a:xfrm>
            <a:custGeom>
              <a:avLst/>
              <a:gdLst>
                <a:gd name="T0" fmla="*/ 129 w 142"/>
                <a:gd name="T1" fmla="*/ 139 h 140"/>
                <a:gd name="T2" fmla="*/ 129 w 142"/>
                <a:gd name="T3" fmla="*/ 139 h 140"/>
                <a:gd name="T4" fmla="*/ 13 w 142"/>
                <a:gd name="T5" fmla="*/ 139 h 140"/>
                <a:gd name="T6" fmla="*/ 0 w 142"/>
                <a:gd name="T7" fmla="*/ 128 h 140"/>
                <a:gd name="T8" fmla="*/ 0 w 142"/>
                <a:gd name="T9" fmla="*/ 11 h 140"/>
                <a:gd name="T10" fmla="*/ 13 w 142"/>
                <a:gd name="T11" fmla="*/ 0 h 140"/>
                <a:gd name="T12" fmla="*/ 129 w 142"/>
                <a:gd name="T13" fmla="*/ 0 h 140"/>
                <a:gd name="T14" fmla="*/ 141 w 142"/>
                <a:gd name="T15" fmla="*/ 11 h 140"/>
                <a:gd name="T16" fmla="*/ 141 w 142"/>
                <a:gd name="T17" fmla="*/ 128 h 140"/>
                <a:gd name="T18" fmla="*/ 129 w 142"/>
                <a:gd name="T19" fmla="*/ 139 h 140"/>
                <a:gd name="T20" fmla="*/ 24 w 142"/>
                <a:gd name="T21" fmla="*/ 116 h 140"/>
                <a:gd name="T22" fmla="*/ 24 w 142"/>
                <a:gd name="T23" fmla="*/ 116 h 140"/>
                <a:gd name="T24" fmla="*/ 118 w 142"/>
                <a:gd name="T25" fmla="*/ 116 h 140"/>
                <a:gd name="T26" fmla="*/ 118 w 142"/>
                <a:gd name="T27" fmla="*/ 23 h 140"/>
                <a:gd name="T28" fmla="*/ 24 w 142"/>
                <a:gd name="T29" fmla="*/ 23 h 140"/>
                <a:gd name="T30" fmla="*/ 24 w 142"/>
                <a:gd name="T31" fmla="*/ 1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40">
                  <a:moveTo>
                    <a:pt x="129" y="139"/>
                  </a:moveTo>
                  <a:lnTo>
                    <a:pt x="129" y="139"/>
                  </a:lnTo>
                  <a:cubicBezTo>
                    <a:pt x="13" y="139"/>
                    <a:pt x="13" y="139"/>
                    <a:pt x="13" y="139"/>
                  </a:cubicBezTo>
                  <a:cubicBezTo>
                    <a:pt x="5" y="139"/>
                    <a:pt x="0" y="134"/>
                    <a:pt x="0" y="128"/>
                  </a:cubicBezTo>
                  <a:cubicBezTo>
                    <a:pt x="0" y="11"/>
                    <a:pt x="0" y="11"/>
                    <a:pt x="0" y="11"/>
                  </a:cubicBezTo>
                  <a:cubicBezTo>
                    <a:pt x="0" y="5"/>
                    <a:pt x="5" y="0"/>
                    <a:pt x="13" y="0"/>
                  </a:cubicBezTo>
                  <a:cubicBezTo>
                    <a:pt x="129" y="0"/>
                    <a:pt x="129" y="0"/>
                    <a:pt x="129" y="0"/>
                  </a:cubicBezTo>
                  <a:cubicBezTo>
                    <a:pt x="135" y="0"/>
                    <a:pt x="141" y="5"/>
                    <a:pt x="141" y="11"/>
                  </a:cubicBezTo>
                  <a:cubicBezTo>
                    <a:pt x="141" y="128"/>
                    <a:pt x="141" y="128"/>
                    <a:pt x="141" y="128"/>
                  </a:cubicBezTo>
                  <a:cubicBezTo>
                    <a:pt x="141" y="134"/>
                    <a:pt x="135" y="139"/>
                    <a:pt x="129" y="139"/>
                  </a:cubicBezTo>
                  <a:close/>
                  <a:moveTo>
                    <a:pt x="24" y="116"/>
                  </a:moveTo>
                  <a:lnTo>
                    <a:pt x="24" y="116"/>
                  </a:lnTo>
                  <a:cubicBezTo>
                    <a:pt x="118" y="116"/>
                    <a:pt x="118" y="116"/>
                    <a:pt x="118" y="116"/>
                  </a:cubicBezTo>
                  <a:cubicBezTo>
                    <a:pt x="118" y="23"/>
                    <a:pt x="118" y="23"/>
                    <a:pt x="118" y="23"/>
                  </a:cubicBezTo>
                  <a:cubicBezTo>
                    <a:pt x="24" y="23"/>
                    <a:pt x="24" y="23"/>
                    <a:pt x="24" y="23"/>
                  </a:cubicBezTo>
                  <a:lnTo>
                    <a:pt x="24" y="116"/>
                  </a:lnTo>
                  <a:close/>
                </a:path>
              </a:pathLst>
            </a:custGeom>
            <a:solidFill>
              <a:schemeClr val="accent1"/>
            </a:solidFill>
            <a:ln>
              <a:noFill/>
            </a:ln>
            <a:effectLst/>
            <a:extLst/>
          </p:spPr>
          <p:txBody>
            <a:bodyPr wrap="none" anchor="ctr"/>
            <a:lstStyle/>
            <a:p>
              <a:endParaRPr lang="en-US"/>
            </a:p>
          </p:txBody>
        </p:sp>
        <p:sp>
          <p:nvSpPr>
            <p:cNvPr id="76" name="Freeform 44"/>
            <p:cNvSpPr>
              <a:spLocks noChangeArrowheads="1"/>
            </p:cNvSpPr>
            <p:nvPr/>
          </p:nvSpPr>
          <p:spPr bwMode="auto">
            <a:xfrm>
              <a:off x="638726" y="4848288"/>
              <a:ext cx="203894" cy="203894"/>
            </a:xfrm>
            <a:custGeom>
              <a:avLst/>
              <a:gdLst>
                <a:gd name="T0" fmla="*/ 129 w 142"/>
                <a:gd name="T1" fmla="*/ 139 h 140"/>
                <a:gd name="T2" fmla="*/ 129 w 142"/>
                <a:gd name="T3" fmla="*/ 139 h 140"/>
                <a:gd name="T4" fmla="*/ 13 w 142"/>
                <a:gd name="T5" fmla="*/ 139 h 140"/>
                <a:gd name="T6" fmla="*/ 0 w 142"/>
                <a:gd name="T7" fmla="*/ 128 h 140"/>
                <a:gd name="T8" fmla="*/ 0 w 142"/>
                <a:gd name="T9" fmla="*/ 11 h 140"/>
                <a:gd name="T10" fmla="*/ 13 w 142"/>
                <a:gd name="T11" fmla="*/ 0 h 140"/>
                <a:gd name="T12" fmla="*/ 129 w 142"/>
                <a:gd name="T13" fmla="*/ 0 h 140"/>
                <a:gd name="T14" fmla="*/ 141 w 142"/>
                <a:gd name="T15" fmla="*/ 11 h 140"/>
                <a:gd name="T16" fmla="*/ 141 w 142"/>
                <a:gd name="T17" fmla="*/ 128 h 140"/>
                <a:gd name="T18" fmla="*/ 129 w 142"/>
                <a:gd name="T19" fmla="*/ 139 h 140"/>
                <a:gd name="T20" fmla="*/ 24 w 142"/>
                <a:gd name="T21" fmla="*/ 116 h 140"/>
                <a:gd name="T22" fmla="*/ 24 w 142"/>
                <a:gd name="T23" fmla="*/ 116 h 140"/>
                <a:gd name="T24" fmla="*/ 118 w 142"/>
                <a:gd name="T25" fmla="*/ 116 h 140"/>
                <a:gd name="T26" fmla="*/ 118 w 142"/>
                <a:gd name="T27" fmla="*/ 23 h 140"/>
                <a:gd name="T28" fmla="*/ 24 w 142"/>
                <a:gd name="T29" fmla="*/ 23 h 140"/>
                <a:gd name="T30" fmla="*/ 24 w 142"/>
                <a:gd name="T31" fmla="*/ 1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40">
                  <a:moveTo>
                    <a:pt x="129" y="139"/>
                  </a:moveTo>
                  <a:lnTo>
                    <a:pt x="129" y="139"/>
                  </a:lnTo>
                  <a:cubicBezTo>
                    <a:pt x="13" y="139"/>
                    <a:pt x="13" y="139"/>
                    <a:pt x="13" y="139"/>
                  </a:cubicBezTo>
                  <a:cubicBezTo>
                    <a:pt x="5" y="139"/>
                    <a:pt x="0" y="134"/>
                    <a:pt x="0" y="128"/>
                  </a:cubicBezTo>
                  <a:cubicBezTo>
                    <a:pt x="0" y="11"/>
                    <a:pt x="0" y="11"/>
                    <a:pt x="0" y="11"/>
                  </a:cubicBezTo>
                  <a:cubicBezTo>
                    <a:pt x="0" y="5"/>
                    <a:pt x="5" y="0"/>
                    <a:pt x="13" y="0"/>
                  </a:cubicBezTo>
                  <a:cubicBezTo>
                    <a:pt x="129" y="0"/>
                    <a:pt x="129" y="0"/>
                    <a:pt x="129" y="0"/>
                  </a:cubicBezTo>
                  <a:cubicBezTo>
                    <a:pt x="135" y="0"/>
                    <a:pt x="141" y="5"/>
                    <a:pt x="141" y="11"/>
                  </a:cubicBezTo>
                  <a:cubicBezTo>
                    <a:pt x="141" y="128"/>
                    <a:pt x="141" y="128"/>
                    <a:pt x="141" y="128"/>
                  </a:cubicBezTo>
                  <a:cubicBezTo>
                    <a:pt x="141" y="134"/>
                    <a:pt x="135" y="139"/>
                    <a:pt x="129" y="139"/>
                  </a:cubicBezTo>
                  <a:close/>
                  <a:moveTo>
                    <a:pt x="24" y="116"/>
                  </a:moveTo>
                  <a:lnTo>
                    <a:pt x="24" y="116"/>
                  </a:lnTo>
                  <a:cubicBezTo>
                    <a:pt x="118" y="116"/>
                    <a:pt x="118" y="116"/>
                    <a:pt x="118" y="116"/>
                  </a:cubicBezTo>
                  <a:cubicBezTo>
                    <a:pt x="118" y="23"/>
                    <a:pt x="118" y="23"/>
                    <a:pt x="118" y="23"/>
                  </a:cubicBezTo>
                  <a:cubicBezTo>
                    <a:pt x="24" y="23"/>
                    <a:pt x="24" y="23"/>
                    <a:pt x="24" y="23"/>
                  </a:cubicBezTo>
                  <a:lnTo>
                    <a:pt x="24" y="116"/>
                  </a:lnTo>
                  <a:close/>
                </a:path>
              </a:pathLst>
            </a:custGeom>
            <a:solidFill>
              <a:schemeClr val="accent1"/>
            </a:solidFill>
            <a:ln>
              <a:noFill/>
            </a:ln>
            <a:effectLst/>
            <a:extLst/>
          </p:spPr>
          <p:txBody>
            <a:bodyPr wrap="none" anchor="ctr"/>
            <a:lstStyle/>
            <a:p>
              <a:endParaRPr lang="en-US"/>
            </a:p>
          </p:txBody>
        </p:sp>
        <p:sp>
          <p:nvSpPr>
            <p:cNvPr id="77" name="Freeform 76"/>
            <p:cNvSpPr/>
            <p:nvPr/>
          </p:nvSpPr>
          <p:spPr bwMode="ltGray">
            <a:xfrm>
              <a:off x="15528" y="4652483"/>
              <a:ext cx="1169732" cy="340912"/>
            </a:xfrm>
            <a:custGeom>
              <a:avLst/>
              <a:gdLst>
                <a:gd name="connsiteX0" fmla="*/ 475280 w 1169732"/>
                <a:gd name="connsiteY0" fmla="*/ 298298 h 340912"/>
                <a:gd name="connsiteX1" fmla="*/ 623198 w 1169732"/>
                <a:gd name="connsiteY1" fmla="*/ 298298 h 340912"/>
                <a:gd name="connsiteX2" fmla="*/ 623198 w 1169732"/>
                <a:gd name="connsiteY2" fmla="*/ 298405 h 340912"/>
                <a:gd name="connsiteX3" fmla="*/ 623198 w 1169732"/>
                <a:gd name="connsiteY3" fmla="*/ 340671 h 340912"/>
                <a:gd name="connsiteX4" fmla="*/ 623198 w 1169732"/>
                <a:gd name="connsiteY4" fmla="*/ 340912 h 340912"/>
                <a:gd name="connsiteX5" fmla="*/ 475280 w 1169732"/>
                <a:gd name="connsiteY5" fmla="*/ 340912 h 340912"/>
                <a:gd name="connsiteX6" fmla="*/ 475280 w 1169732"/>
                <a:gd name="connsiteY6" fmla="*/ 325029 h 340912"/>
                <a:gd name="connsiteX7" fmla="*/ 1045682 w 1169732"/>
                <a:gd name="connsiteY7" fmla="*/ 0 h 340912"/>
                <a:gd name="connsiteX8" fmla="*/ 1169732 w 1169732"/>
                <a:gd name="connsiteY8" fmla="*/ 0 h 340912"/>
                <a:gd name="connsiteX9" fmla="*/ 1169732 w 1169732"/>
                <a:gd name="connsiteY9" fmla="*/ 340912 h 340912"/>
                <a:gd name="connsiteX10" fmla="*/ 825656 w 1169732"/>
                <a:gd name="connsiteY10" fmla="*/ 340912 h 340912"/>
                <a:gd name="connsiteX11" fmla="*/ 825656 w 1169732"/>
                <a:gd name="connsiteY11" fmla="*/ 325029 h 340912"/>
                <a:gd name="connsiteX12" fmla="*/ 825656 w 1169732"/>
                <a:gd name="connsiteY12" fmla="*/ 298298 h 340912"/>
                <a:gd name="connsiteX13" fmla="*/ 1127118 w 1169732"/>
                <a:gd name="connsiteY13" fmla="*/ 298298 h 340912"/>
                <a:gd name="connsiteX14" fmla="*/ 1127118 w 1169732"/>
                <a:gd name="connsiteY14" fmla="*/ 42614 h 340912"/>
                <a:gd name="connsiteX15" fmla="*/ 1045682 w 1169732"/>
                <a:gd name="connsiteY15" fmla="*/ 42614 h 340912"/>
                <a:gd name="connsiteX16" fmla="*/ 1045682 w 1169732"/>
                <a:gd name="connsiteY16" fmla="*/ 27277 h 340912"/>
                <a:gd name="connsiteX17" fmla="*/ 695306 w 1169732"/>
                <a:gd name="connsiteY17" fmla="*/ 0 h 340912"/>
                <a:gd name="connsiteX18" fmla="*/ 843224 w 1169732"/>
                <a:gd name="connsiteY18" fmla="*/ 0 h 340912"/>
                <a:gd name="connsiteX19" fmla="*/ 843224 w 1169732"/>
                <a:gd name="connsiteY19" fmla="*/ 653 h 340912"/>
                <a:gd name="connsiteX20" fmla="*/ 843224 w 1169732"/>
                <a:gd name="connsiteY20" fmla="*/ 42614 h 340912"/>
                <a:gd name="connsiteX21" fmla="*/ 695306 w 1169732"/>
                <a:gd name="connsiteY21" fmla="*/ 42614 h 340912"/>
                <a:gd name="connsiteX22" fmla="*/ 695306 w 1169732"/>
                <a:gd name="connsiteY22" fmla="*/ 27277 h 340912"/>
                <a:gd name="connsiteX23" fmla="*/ 324741 w 1169732"/>
                <a:gd name="connsiteY23" fmla="*/ 0 h 340912"/>
                <a:gd name="connsiteX24" fmla="*/ 492848 w 1169732"/>
                <a:gd name="connsiteY24" fmla="*/ 0 h 340912"/>
                <a:gd name="connsiteX25" fmla="*/ 492848 w 1169732"/>
                <a:gd name="connsiteY25" fmla="*/ 653 h 340912"/>
                <a:gd name="connsiteX26" fmla="*/ 492848 w 1169732"/>
                <a:gd name="connsiteY26" fmla="*/ 42614 h 340912"/>
                <a:gd name="connsiteX27" fmla="*/ 324741 w 1169732"/>
                <a:gd name="connsiteY27" fmla="*/ 42614 h 340912"/>
                <a:gd name="connsiteX28" fmla="*/ 324741 w 1169732"/>
                <a:gd name="connsiteY28" fmla="*/ 27277 h 340912"/>
                <a:gd name="connsiteX29" fmla="*/ 0 w 1169732"/>
                <a:gd name="connsiteY29" fmla="*/ 0 h 340912"/>
                <a:gd name="connsiteX30" fmla="*/ 122283 w 1169732"/>
                <a:gd name="connsiteY30" fmla="*/ 0 h 340912"/>
                <a:gd name="connsiteX31" fmla="*/ 122283 w 1169732"/>
                <a:gd name="connsiteY31" fmla="*/ 653 h 340912"/>
                <a:gd name="connsiteX32" fmla="*/ 122283 w 1169732"/>
                <a:gd name="connsiteY32" fmla="*/ 42614 h 340912"/>
                <a:gd name="connsiteX33" fmla="*/ 42614 w 1169732"/>
                <a:gd name="connsiteY33" fmla="*/ 42614 h 340912"/>
                <a:gd name="connsiteX34" fmla="*/ 42614 w 1169732"/>
                <a:gd name="connsiteY34" fmla="*/ 298298 h 340912"/>
                <a:gd name="connsiteX35" fmla="*/ 272822 w 1169732"/>
                <a:gd name="connsiteY35" fmla="*/ 298298 h 340912"/>
                <a:gd name="connsiteX36" fmla="*/ 272822 w 1169732"/>
                <a:gd name="connsiteY36" fmla="*/ 298405 h 340912"/>
                <a:gd name="connsiteX37" fmla="*/ 272822 w 1169732"/>
                <a:gd name="connsiteY37" fmla="*/ 340671 h 340912"/>
                <a:gd name="connsiteX38" fmla="*/ 272822 w 1169732"/>
                <a:gd name="connsiteY38" fmla="*/ 340912 h 340912"/>
                <a:gd name="connsiteX39" fmla="*/ 0 w 1169732"/>
                <a:gd name="connsiteY39" fmla="*/ 340912 h 3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69732" h="340912">
                  <a:moveTo>
                    <a:pt x="475280" y="298298"/>
                  </a:moveTo>
                  <a:lnTo>
                    <a:pt x="623198" y="298298"/>
                  </a:lnTo>
                  <a:lnTo>
                    <a:pt x="623198" y="298405"/>
                  </a:lnTo>
                  <a:cubicBezTo>
                    <a:pt x="623198" y="310386"/>
                    <a:pt x="623198" y="324364"/>
                    <a:pt x="623198" y="340671"/>
                  </a:cubicBezTo>
                  <a:lnTo>
                    <a:pt x="623198" y="340912"/>
                  </a:lnTo>
                  <a:lnTo>
                    <a:pt x="475280" y="340912"/>
                  </a:lnTo>
                  <a:lnTo>
                    <a:pt x="475280" y="325029"/>
                  </a:lnTo>
                  <a:close/>
                  <a:moveTo>
                    <a:pt x="1045682" y="0"/>
                  </a:moveTo>
                  <a:lnTo>
                    <a:pt x="1169732" y="0"/>
                  </a:lnTo>
                  <a:lnTo>
                    <a:pt x="1169732" y="340912"/>
                  </a:lnTo>
                  <a:lnTo>
                    <a:pt x="825656" y="340912"/>
                  </a:lnTo>
                  <a:lnTo>
                    <a:pt x="825656" y="325029"/>
                  </a:lnTo>
                  <a:lnTo>
                    <a:pt x="825656" y="298298"/>
                  </a:lnTo>
                  <a:lnTo>
                    <a:pt x="1127118" y="298298"/>
                  </a:lnTo>
                  <a:lnTo>
                    <a:pt x="1127118" y="42614"/>
                  </a:lnTo>
                  <a:lnTo>
                    <a:pt x="1045682" y="42614"/>
                  </a:lnTo>
                  <a:lnTo>
                    <a:pt x="1045682" y="27277"/>
                  </a:lnTo>
                  <a:close/>
                  <a:moveTo>
                    <a:pt x="695306" y="0"/>
                  </a:moveTo>
                  <a:lnTo>
                    <a:pt x="843224" y="0"/>
                  </a:lnTo>
                  <a:lnTo>
                    <a:pt x="843224" y="653"/>
                  </a:lnTo>
                  <a:lnTo>
                    <a:pt x="843224" y="42614"/>
                  </a:lnTo>
                  <a:lnTo>
                    <a:pt x="695306" y="42614"/>
                  </a:lnTo>
                  <a:lnTo>
                    <a:pt x="695306" y="27277"/>
                  </a:lnTo>
                  <a:close/>
                  <a:moveTo>
                    <a:pt x="324741" y="0"/>
                  </a:moveTo>
                  <a:lnTo>
                    <a:pt x="492848" y="0"/>
                  </a:lnTo>
                  <a:lnTo>
                    <a:pt x="492848" y="653"/>
                  </a:lnTo>
                  <a:lnTo>
                    <a:pt x="492848" y="42614"/>
                  </a:lnTo>
                  <a:lnTo>
                    <a:pt x="324741" y="42614"/>
                  </a:lnTo>
                  <a:lnTo>
                    <a:pt x="324741" y="27277"/>
                  </a:lnTo>
                  <a:close/>
                  <a:moveTo>
                    <a:pt x="0" y="0"/>
                  </a:moveTo>
                  <a:lnTo>
                    <a:pt x="122283" y="0"/>
                  </a:lnTo>
                  <a:lnTo>
                    <a:pt x="122283" y="653"/>
                  </a:lnTo>
                  <a:lnTo>
                    <a:pt x="122283" y="42614"/>
                  </a:lnTo>
                  <a:lnTo>
                    <a:pt x="42614" y="42614"/>
                  </a:lnTo>
                  <a:lnTo>
                    <a:pt x="42614" y="298298"/>
                  </a:lnTo>
                  <a:lnTo>
                    <a:pt x="272822" y="298298"/>
                  </a:lnTo>
                  <a:lnTo>
                    <a:pt x="272822" y="298405"/>
                  </a:lnTo>
                  <a:cubicBezTo>
                    <a:pt x="272822" y="310386"/>
                    <a:pt x="272822" y="324364"/>
                    <a:pt x="272822" y="340671"/>
                  </a:cubicBezTo>
                  <a:lnTo>
                    <a:pt x="272822" y="340912"/>
                  </a:lnTo>
                  <a:lnTo>
                    <a:pt x="0" y="340912"/>
                  </a:lnTo>
                  <a:close/>
                </a:path>
              </a:pathLst>
            </a:custGeom>
            <a:solidFill>
              <a:schemeClr val="accent1"/>
            </a:solidFill>
            <a:ln w="28575"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rial" panose="020B0604020202020204"/>
                <a:ea typeface="+mn-ea"/>
                <a:cs typeface="Arial"/>
              </a:endParaRPr>
            </a:p>
          </p:txBody>
        </p:sp>
      </p:grpSp>
      <p:grpSp>
        <p:nvGrpSpPr>
          <p:cNvPr id="78" name="Group 77"/>
          <p:cNvGrpSpPr/>
          <p:nvPr/>
        </p:nvGrpSpPr>
        <p:grpSpPr>
          <a:xfrm>
            <a:off x="8767248" y="3089699"/>
            <a:ext cx="611836" cy="611836"/>
            <a:chOff x="9011934" y="3371765"/>
            <a:chExt cx="611836" cy="611836"/>
          </a:xfrm>
        </p:grpSpPr>
        <p:grpSp>
          <p:nvGrpSpPr>
            <p:cNvPr id="79" name="Group 78"/>
            <p:cNvGrpSpPr/>
            <p:nvPr/>
          </p:nvGrpSpPr>
          <p:grpSpPr>
            <a:xfrm>
              <a:off x="9011934" y="3371765"/>
              <a:ext cx="611836" cy="611836"/>
              <a:chOff x="7484411" y="3818577"/>
              <a:chExt cx="240848" cy="240848"/>
            </a:xfrm>
            <a:solidFill>
              <a:schemeClr val="accent3"/>
            </a:solidFill>
          </p:grpSpPr>
          <p:sp>
            <p:nvSpPr>
              <p:cNvPr id="81" name="Freeform 345"/>
              <p:cNvSpPr>
                <a:spLocks noChangeArrowheads="1"/>
              </p:cNvSpPr>
              <p:nvPr/>
            </p:nvSpPr>
            <p:spPr bwMode="auto">
              <a:xfrm>
                <a:off x="7484411" y="3818577"/>
                <a:ext cx="240848" cy="240848"/>
              </a:xfrm>
              <a:custGeom>
                <a:avLst/>
                <a:gdLst>
                  <a:gd name="T0" fmla="*/ 57 w 574"/>
                  <a:gd name="T1" fmla="*/ 0 h 575"/>
                  <a:gd name="T2" fmla="*/ 57 w 574"/>
                  <a:gd name="T3" fmla="*/ 0 h 575"/>
                  <a:gd name="T4" fmla="*/ 46 w 574"/>
                  <a:gd name="T5" fmla="*/ 12 h 575"/>
                  <a:gd name="T6" fmla="*/ 46 w 574"/>
                  <a:gd name="T7" fmla="*/ 522 h 575"/>
                  <a:gd name="T8" fmla="*/ 11 w 574"/>
                  <a:gd name="T9" fmla="*/ 522 h 575"/>
                  <a:gd name="T10" fmla="*/ 0 w 574"/>
                  <a:gd name="T11" fmla="*/ 534 h 575"/>
                  <a:gd name="T12" fmla="*/ 11 w 574"/>
                  <a:gd name="T13" fmla="*/ 545 h 575"/>
                  <a:gd name="T14" fmla="*/ 46 w 574"/>
                  <a:gd name="T15" fmla="*/ 545 h 575"/>
                  <a:gd name="T16" fmla="*/ 46 w 574"/>
                  <a:gd name="T17" fmla="*/ 561 h 575"/>
                  <a:gd name="T18" fmla="*/ 57 w 574"/>
                  <a:gd name="T19" fmla="*/ 574 h 575"/>
                  <a:gd name="T20" fmla="*/ 69 w 574"/>
                  <a:gd name="T21" fmla="*/ 561 h 575"/>
                  <a:gd name="T22" fmla="*/ 69 w 574"/>
                  <a:gd name="T23" fmla="*/ 545 h 575"/>
                  <a:gd name="T24" fmla="*/ 561 w 574"/>
                  <a:gd name="T25" fmla="*/ 545 h 575"/>
                  <a:gd name="T26" fmla="*/ 573 w 574"/>
                  <a:gd name="T27" fmla="*/ 534 h 575"/>
                  <a:gd name="T28" fmla="*/ 561 w 574"/>
                  <a:gd name="T29" fmla="*/ 522 h 575"/>
                  <a:gd name="T30" fmla="*/ 490 w 574"/>
                  <a:gd name="T31" fmla="*/ 522 h 575"/>
                  <a:gd name="T32" fmla="*/ 490 w 574"/>
                  <a:gd name="T33" fmla="*/ 259 h 575"/>
                  <a:gd name="T34" fmla="*/ 479 w 574"/>
                  <a:gd name="T35" fmla="*/ 248 h 575"/>
                  <a:gd name="T36" fmla="*/ 467 w 574"/>
                  <a:gd name="T37" fmla="*/ 259 h 575"/>
                  <a:gd name="T38" fmla="*/ 467 w 574"/>
                  <a:gd name="T39" fmla="*/ 522 h 575"/>
                  <a:gd name="T40" fmla="*/ 380 w 574"/>
                  <a:gd name="T41" fmla="*/ 522 h 575"/>
                  <a:gd name="T42" fmla="*/ 380 w 574"/>
                  <a:gd name="T43" fmla="*/ 369 h 575"/>
                  <a:gd name="T44" fmla="*/ 369 w 574"/>
                  <a:gd name="T45" fmla="*/ 357 h 575"/>
                  <a:gd name="T46" fmla="*/ 357 w 574"/>
                  <a:gd name="T47" fmla="*/ 369 h 575"/>
                  <a:gd name="T48" fmla="*/ 357 w 574"/>
                  <a:gd name="T49" fmla="*/ 522 h 575"/>
                  <a:gd name="T50" fmla="*/ 271 w 574"/>
                  <a:gd name="T51" fmla="*/ 522 h 575"/>
                  <a:gd name="T52" fmla="*/ 271 w 574"/>
                  <a:gd name="T53" fmla="*/ 278 h 575"/>
                  <a:gd name="T54" fmla="*/ 259 w 574"/>
                  <a:gd name="T55" fmla="*/ 265 h 575"/>
                  <a:gd name="T56" fmla="*/ 247 w 574"/>
                  <a:gd name="T57" fmla="*/ 278 h 575"/>
                  <a:gd name="T58" fmla="*/ 247 w 574"/>
                  <a:gd name="T59" fmla="*/ 522 h 575"/>
                  <a:gd name="T60" fmla="*/ 160 w 574"/>
                  <a:gd name="T61" fmla="*/ 522 h 575"/>
                  <a:gd name="T62" fmla="*/ 160 w 574"/>
                  <a:gd name="T63" fmla="*/ 369 h 575"/>
                  <a:gd name="T64" fmla="*/ 149 w 574"/>
                  <a:gd name="T65" fmla="*/ 357 h 575"/>
                  <a:gd name="T66" fmla="*/ 137 w 574"/>
                  <a:gd name="T67" fmla="*/ 369 h 575"/>
                  <a:gd name="T68" fmla="*/ 137 w 574"/>
                  <a:gd name="T69" fmla="*/ 522 h 575"/>
                  <a:gd name="T70" fmla="*/ 69 w 574"/>
                  <a:gd name="T71" fmla="*/ 522 h 575"/>
                  <a:gd name="T72" fmla="*/ 69 w 574"/>
                  <a:gd name="T73" fmla="*/ 12 h 575"/>
                  <a:gd name="T74" fmla="*/ 57 w 574"/>
                  <a:gd name="T75"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4" h="575">
                    <a:moveTo>
                      <a:pt x="57" y="0"/>
                    </a:moveTo>
                    <a:lnTo>
                      <a:pt x="57" y="0"/>
                    </a:lnTo>
                    <a:cubicBezTo>
                      <a:pt x="51" y="0"/>
                      <a:pt x="46" y="5"/>
                      <a:pt x="46" y="12"/>
                    </a:cubicBezTo>
                    <a:cubicBezTo>
                      <a:pt x="46" y="522"/>
                      <a:pt x="46" y="522"/>
                      <a:pt x="46" y="522"/>
                    </a:cubicBezTo>
                    <a:cubicBezTo>
                      <a:pt x="11" y="522"/>
                      <a:pt x="11" y="522"/>
                      <a:pt x="11" y="522"/>
                    </a:cubicBezTo>
                    <a:cubicBezTo>
                      <a:pt x="5" y="522"/>
                      <a:pt x="0" y="528"/>
                      <a:pt x="0" y="534"/>
                    </a:cubicBezTo>
                    <a:cubicBezTo>
                      <a:pt x="0" y="540"/>
                      <a:pt x="5" y="545"/>
                      <a:pt x="11" y="545"/>
                    </a:cubicBezTo>
                    <a:cubicBezTo>
                      <a:pt x="46" y="545"/>
                      <a:pt x="46" y="545"/>
                      <a:pt x="46" y="545"/>
                    </a:cubicBezTo>
                    <a:cubicBezTo>
                      <a:pt x="46" y="561"/>
                      <a:pt x="46" y="561"/>
                      <a:pt x="46" y="561"/>
                    </a:cubicBezTo>
                    <a:cubicBezTo>
                      <a:pt x="46" y="568"/>
                      <a:pt x="51" y="574"/>
                      <a:pt x="57" y="574"/>
                    </a:cubicBezTo>
                    <a:cubicBezTo>
                      <a:pt x="63" y="574"/>
                      <a:pt x="69" y="568"/>
                      <a:pt x="69" y="561"/>
                    </a:cubicBezTo>
                    <a:cubicBezTo>
                      <a:pt x="69" y="545"/>
                      <a:pt x="69" y="545"/>
                      <a:pt x="69" y="545"/>
                    </a:cubicBezTo>
                    <a:cubicBezTo>
                      <a:pt x="561" y="545"/>
                      <a:pt x="561" y="545"/>
                      <a:pt x="561" y="545"/>
                    </a:cubicBezTo>
                    <a:cubicBezTo>
                      <a:pt x="567" y="545"/>
                      <a:pt x="573" y="540"/>
                      <a:pt x="573" y="534"/>
                    </a:cubicBezTo>
                    <a:cubicBezTo>
                      <a:pt x="573" y="528"/>
                      <a:pt x="567" y="522"/>
                      <a:pt x="561" y="522"/>
                    </a:cubicBezTo>
                    <a:cubicBezTo>
                      <a:pt x="490" y="522"/>
                      <a:pt x="490" y="522"/>
                      <a:pt x="490" y="522"/>
                    </a:cubicBezTo>
                    <a:cubicBezTo>
                      <a:pt x="490" y="259"/>
                      <a:pt x="490" y="259"/>
                      <a:pt x="490" y="259"/>
                    </a:cubicBezTo>
                    <a:cubicBezTo>
                      <a:pt x="490" y="253"/>
                      <a:pt x="485" y="248"/>
                      <a:pt x="479" y="248"/>
                    </a:cubicBezTo>
                    <a:cubicBezTo>
                      <a:pt x="473" y="248"/>
                      <a:pt x="467" y="253"/>
                      <a:pt x="467" y="259"/>
                    </a:cubicBezTo>
                    <a:cubicBezTo>
                      <a:pt x="467" y="522"/>
                      <a:pt x="467" y="522"/>
                      <a:pt x="467" y="522"/>
                    </a:cubicBezTo>
                    <a:cubicBezTo>
                      <a:pt x="380" y="522"/>
                      <a:pt x="380" y="522"/>
                      <a:pt x="380" y="522"/>
                    </a:cubicBezTo>
                    <a:cubicBezTo>
                      <a:pt x="380" y="369"/>
                      <a:pt x="380" y="369"/>
                      <a:pt x="380" y="369"/>
                    </a:cubicBezTo>
                    <a:cubicBezTo>
                      <a:pt x="380" y="363"/>
                      <a:pt x="375" y="357"/>
                      <a:pt x="369" y="357"/>
                    </a:cubicBezTo>
                    <a:cubicBezTo>
                      <a:pt x="362" y="357"/>
                      <a:pt x="357" y="363"/>
                      <a:pt x="357" y="369"/>
                    </a:cubicBezTo>
                    <a:cubicBezTo>
                      <a:pt x="357" y="522"/>
                      <a:pt x="357" y="522"/>
                      <a:pt x="357" y="522"/>
                    </a:cubicBezTo>
                    <a:cubicBezTo>
                      <a:pt x="271" y="522"/>
                      <a:pt x="271" y="522"/>
                      <a:pt x="271" y="522"/>
                    </a:cubicBezTo>
                    <a:cubicBezTo>
                      <a:pt x="271" y="278"/>
                      <a:pt x="271" y="278"/>
                      <a:pt x="271" y="278"/>
                    </a:cubicBezTo>
                    <a:cubicBezTo>
                      <a:pt x="271" y="272"/>
                      <a:pt x="265" y="265"/>
                      <a:pt x="259" y="265"/>
                    </a:cubicBezTo>
                    <a:cubicBezTo>
                      <a:pt x="252" y="265"/>
                      <a:pt x="247" y="272"/>
                      <a:pt x="247" y="278"/>
                    </a:cubicBezTo>
                    <a:cubicBezTo>
                      <a:pt x="247" y="522"/>
                      <a:pt x="247" y="522"/>
                      <a:pt x="247" y="522"/>
                    </a:cubicBezTo>
                    <a:cubicBezTo>
                      <a:pt x="160" y="522"/>
                      <a:pt x="160" y="522"/>
                      <a:pt x="160" y="522"/>
                    </a:cubicBezTo>
                    <a:cubicBezTo>
                      <a:pt x="160" y="369"/>
                      <a:pt x="160" y="369"/>
                      <a:pt x="160" y="369"/>
                    </a:cubicBezTo>
                    <a:cubicBezTo>
                      <a:pt x="160" y="363"/>
                      <a:pt x="155" y="357"/>
                      <a:pt x="149" y="357"/>
                    </a:cubicBezTo>
                    <a:cubicBezTo>
                      <a:pt x="143" y="357"/>
                      <a:pt x="137" y="363"/>
                      <a:pt x="137" y="369"/>
                    </a:cubicBezTo>
                    <a:cubicBezTo>
                      <a:pt x="137" y="522"/>
                      <a:pt x="137" y="522"/>
                      <a:pt x="137" y="522"/>
                    </a:cubicBezTo>
                    <a:cubicBezTo>
                      <a:pt x="69" y="522"/>
                      <a:pt x="69" y="522"/>
                      <a:pt x="69" y="522"/>
                    </a:cubicBezTo>
                    <a:cubicBezTo>
                      <a:pt x="69" y="12"/>
                      <a:pt x="69" y="12"/>
                      <a:pt x="69" y="12"/>
                    </a:cubicBezTo>
                    <a:cubicBezTo>
                      <a:pt x="69" y="5"/>
                      <a:pt x="63" y="0"/>
                      <a:pt x="5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sp>
            <p:nvSpPr>
              <p:cNvPr id="82" name="Freeform 346"/>
              <p:cNvSpPr>
                <a:spLocks noChangeArrowheads="1"/>
              </p:cNvSpPr>
              <p:nvPr/>
            </p:nvSpPr>
            <p:spPr bwMode="auto">
              <a:xfrm>
                <a:off x="7525170" y="3872305"/>
                <a:ext cx="176005" cy="88929"/>
              </a:xfrm>
              <a:custGeom>
                <a:avLst/>
                <a:gdLst>
                  <a:gd name="T0" fmla="*/ 20 w 417"/>
                  <a:gd name="T1" fmla="*/ 207 h 211"/>
                  <a:gd name="T2" fmla="*/ 20 w 417"/>
                  <a:gd name="T3" fmla="*/ 207 h 211"/>
                  <a:gd name="T4" fmla="*/ 172 w 417"/>
                  <a:gd name="T5" fmla="*/ 78 h 211"/>
                  <a:gd name="T6" fmla="*/ 256 w 417"/>
                  <a:gd name="T7" fmla="*/ 161 h 211"/>
                  <a:gd name="T8" fmla="*/ 264 w 417"/>
                  <a:gd name="T9" fmla="*/ 166 h 211"/>
                  <a:gd name="T10" fmla="*/ 272 w 417"/>
                  <a:gd name="T11" fmla="*/ 161 h 211"/>
                  <a:gd name="T12" fmla="*/ 412 w 417"/>
                  <a:gd name="T13" fmla="*/ 21 h 211"/>
                  <a:gd name="T14" fmla="*/ 412 w 417"/>
                  <a:gd name="T15" fmla="*/ 5 h 211"/>
                  <a:gd name="T16" fmla="*/ 395 w 417"/>
                  <a:gd name="T17" fmla="*/ 5 h 211"/>
                  <a:gd name="T18" fmla="*/ 264 w 417"/>
                  <a:gd name="T19" fmla="*/ 137 h 211"/>
                  <a:gd name="T20" fmla="*/ 182 w 417"/>
                  <a:gd name="T21" fmla="*/ 54 h 211"/>
                  <a:gd name="T22" fmla="*/ 165 w 417"/>
                  <a:gd name="T23" fmla="*/ 54 h 211"/>
                  <a:gd name="T24" fmla="*/ 6 w 417"/>
                  <a:gd name="T25" fmla="*/ 190 h 211"/>
                  <a:gd name="T26" fmla="*/ 4 w 417"/>
                  <a:gd name="T27" fmla="*/ 206 h 211"/>
                  <a:gd name="T28" fmla="*/ 13 w 417"/>
                  <a:gd name="T29" fmla="*/ 210 h 211"/>
                  <a:gd name="T30" fmla="*/ 20 w 417"/>
                  <a:gd name="T31" fmla="*/ 20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7" h="211">
                    <a:moveTo>
                      <a:pt x="20" y="207"/>
                    </a:moveTo>
                    <a:lnTo>
                      <a:pt x="20" y="207"/>
                    </a:lnTo>
                    <a:cubicBezTo>
                      <a:pt x="172" y="78"/>
                      <a:pt x="172" y="78"/>
                      <a:pt x="172" y="78"/>
                    </a:cubicBezTo>
                    <a:cubicBezTo>
                      <a:pt x="256" y="161"/>
                      <a:pt x="256" y="161"/>
                      <a:pt x="256" y="161"/>
                    </a:cubicBezTo>
                    <a:cubicBezTo>
                      <a:pt x="258" y="165"/>
                      <a:pt x="261" y="166"/>
                      <a:pt x="264" y="166"/>
                    </a:cubicBezTo>
                    <a:cubicBezTo>
                      <a:pt x="267" y="166"/>
                      <a:pt x="270" y="165"/>
                      <a:pt x="272" y="161"/>
                    </a:cubicBezTo>
                    <a:cubicBezTo>
                      <a:pt x="412" y="21"/>
                      <a:pt x="412" y="21"/>
                      <a:pt x="412" y="21"/>
                    </a:cubicBezTo>
                    <a:cubicBezTo>
                      <a:pt x="416" y="17"/>
                      <a:pt x="416" y="9"/>
                      <a:pt x="412" y="5"/>
                    </a:cubicBezTo>
                    <a:cubicBezTo>
                      <a:pt x="407" y="0"/>
                      <a:pt x="399" y="0"/>
                      <a:pt x="395" y="5"/>
                    </a:cubicBezTo>
                    <a:cubicBezTo>
                      <a:pt x="264" y="137"/>
                      <a:pt x="264" y="137"/>
                      <a:pt x="264" y="137"/>
                    </a:cubicBezTo>
                    <a:cubicBezTo>
                      <a:pt x="182" y="54"/>
                      <a:pt x="182" y="54"/>
                      <a:pt x="182" y="54"/>
                    </a:cubicBezTo>
                    <a:cubicBezTo>
                      <a:pt x="178" y="50"/>
                      <a:pt x="170" y="50"/>
                      <a:pt x="165" y="54"/>
                    </a:cubicBezTo>
                    <a:cubicBezTo>
                      <a:pt x="6" y="190"/>
                      <a:pt x="6" y="190"/>
                      <a:pt x="6" y="190"/>
                    </a:cubicBezTo>
                    <a:cubicBezTo>
                      <a:pt x="1" y="194"/>
                      <a:pt x="0" y="201"/>
                      <a:pt x="4" y="206"/>
                    </a:cubicBezTo>
                    <a:cubicBezTo>
                      <a:pt x="6" y="208"/>
                      <a:pt x="10" y="210"/>
                      <a:pt x="13" y="210"/>
                    </a:cubicBezTo>
                    <a:cubicBezTo>
                      <a:pt x="15" y="210"/>
                      <a:pt x="18" y="209"/>
                      <a:pt x="20" y="2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125"/>
              </a:p>
            </p:txBody>
          </p:sp>
        </p:grpSp>
        <p:sp>
          <p:nvSpPr>
            <p:cNvPr id="80" name="Freeform 79"/>
            <p:cNvSpPr/>
            <p:nvPr/>
          </p:nvSpPr>
          <p:spPr>
            <a:xfrm>
              <a:off x="9505263" y="3485500"/>
              <a:ext cx="76572" cy="76573"/>
            </a:xfrm>
            <a:custGeom>
              <a:avLst/>
              <a:gdLst>
                <a:gd name="connsiteX0" fmla="*/ 0 w 112229"/>
                <a:gd name="connsiteY0" fmla="*/ 22860 h 112230"/>
                <a:gd name="connsiteX1" fmla="*/ 0 w 112229"/>
                <a:gd name="connsiteY1" fmla="*/ 22861 h 112230"/>
                <a:gd name="connsiteX2" fmla="*/ 0 w 112229"/>
                <a:gd name="connsiteY2" fmla="*/ 22861 h 112230"/>
                <a:gd name="connsiteX3" fmla="*/ 89368 w 112229"/>
                <a:gd name="connsiteY3" fmla="*/ 0 h 112230"/>
                <a:gd name="connsiteX4" fmla="*/ 89368 w 112229"/>
                <a:gd name="connsiteY4" fmla="*/ 1 h 112230"/>
                <a:gd name="connsiteX5" fmla="*/ 89369 w 112229"/>
                <a:gd name="connsiteY5" fmla="*/ 1 h 112230"/>
                <a:gd name="connsiteX6" fmla="*/ 112229 w 112229"/>
                <a:gd name="connsiteY6" fmla="*/ 22861 h 112230"/>
                <a:gd name="connsiteX7" fmla="*/ 112228 w 112229"/>
                <a:gd name="connsiteY7" fmla="*/ 22861 h 112230"/>
                <a:gd name="connsiteX8" fmla="*/ 112228 w 112229"/>
                <a:gd name="connsiteY8" fmla="*/ 22861 h 112230"/>
                <a:gd name="connsiteX9" fmla="*/ 112228 w 112229"/>
                <a:gd name="connsiteY9" fmla="*/ 22862 h 112230"/>
                <a:gd name="connsiteX10" fmla="*/ 112228 w 112229"/>
                <a:gd name="connsiteY10" fmla="*/ 89370 h 112230"/>
                <a:gd name="connsiteX11" fmla="*/ 89368 w 112229"/>
                <a:gd name="connsiteY11" fmla="*/ 112230 h 112230"/>
                <a:gd name="connsiteX12" fmla="*/ 66508 w 112229"/>
                <a:gd name="connsiteY12" fmla="*/ 89370 h 112230"/>
                <a:gd name="connsiteX13" fmla="*/ 66508 w 112229"/>
                <a:gd name="connsiteY13" fmla="*/ 45721 h 112230"/>
                <a:gd name="connsiteX14" fmla="*/ 22860 w 112229"/>
                <a:gd name="connsiteY14" fmla="*/ 45720 h 112230"/>
                <a:gd name="connsiteX15" fmla="*/ 6696 w 112229"/>
                <a:gd name="connsiteY15" fmla="*/ 39025 h 112230"/>
                <a:gd name="connsiteX16" fmla="*/ 0 w 112229"/>
                <a:gd name="connsiteY16" fmla="*/ 22861 h 112230"/>
                <a:gd name="connsiteX17" fmla="*/ 6696 w 112229"/>
                <a:gd name="connsiteY17" fmla="*/ 6697 h 112230"/>
                <a:gd name="connsiteX18" fmla="*/ 22860 w 112229"/>
                <a:gd name="connsiteY18" fmla="*/ 1 h 112230"/>
                <a:gd name="connsiteX19" fmla="*/ 89367 w 112229"/>
                <a:gd name="connsiteY19" fmla="*/ 1 h 11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229" h="112230">
                  <a:moveTo>
                    <a:pt x="0" y="22860"/>
                  </a:moveTo>
                  <a:lnTo>
                    <a:pt x="0" y="22861"/>
                  </a:lnTo>
                  <a:lnTo>
                    <a:pt x="0" y="22861"/>
                  </a:lnTo>
                  <a:close/>
                  <a:moveTo>
                    <a:pt x="89368" y="0"/>
                  </a:moveTo>
                  <a:lnTo>
                    <a:pt x="89368" y="1"/>
                  </a:lnTo>
                  <a:lnTo>
                    <a:pt x="89369" y="1"/>
                  </a:lnTo>
                  <a:cubicBezTo>
                    <a:pt x="101994" y="1"/>
                    <a:pt x="112229" y="10236"/>
                    <a:pt x="112229" y="22861"/>
                  </a:cubicBezTo>
                  <a:lnTo>
                    <a:pt x="112228" y="22861"/>
                  </a:lnTo>
                  <a:lnTo>
                    <a:pt x="112228" y="22861"/>
                  </a:lnTo>
                  <a:lnTo>
                    <a:pt x="112228" y="22862"/>
                  </a:lnTo>
                  <a:lnTo>
                    <a:pt x="112228" y="89370"/>
                  </a:lnTo>
                  <a:cubicBezTo>
                    <a:pt x="112228" y="101995"/>
                    <a:pt x="101992" y="112230"/>
                    <a:pt x="89368" y="112230"/>
                  </a:cubicBezTo>
                  <a:cubicBezTo>
                    <a:pt x="76744" y="112230"/>
                    <a:pt x="66508" y="101995"/>
                    <a:pt x="66508" y="89370"/>
                  </a:cubicBezTo>
                  <a:lnTo>
                    <a:pt x="66508" y="45721"/>
                  </a:lnTo>
                  <a:lnTo>
                    <a:pt x="22860" y="45720"/>
                  </a:lnTo>
                  <a:cubicBezTo>
                    <a:pt x="16548" y="45720"/>
                    <a:pt x="10833" y="43161"/>
                    <a:pt x="6696" y="39025"/>
                  </a:cubicBezTo>
                  <a:lnTo>
                    <a:pt x="0" y="22861"/>
                  </a:lnTo>
                  <a:lnTo>
                    <a:pt x="6696" y="6697"/>
                  </a:lnTo>
                  <a:cubicBezTo>
                    <a:pt x="10833" y="2560"/>
                    <a:pt x="16548" y="1"/>
                    <a:pt x="22860" y="1"/>
                  </a:cubicBezTo>
                  <a:lnTo>
                    <a:pt x="89367" y="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3" name="Group 82"/>
          <p:cNvGrpSpPr/>
          <p:nvPr/>
        </p:nvGrpSpPr>
        <p:grpSpPr>
          <a:xfrm>
            <a:off x="5587824" y="3092030"/>
            <a:ext cx="803589" cy="607174"/>
            <a:chOff x="5713753" y="3295584"/>
            <a:chExt cx="803589" cy="607174"/>
          </a:xfrm>
        </p:grpSpPr>
        <p:sp>
          <p:nvSpPr>
            <p:cNvPr id="84" name="Freeform 83"/>
            <p:cNvSpPr/>
            <p:nvPr/>
          </p:nvSpPr>
          <p:spPr>
            <a:xfrm>
              <a:off x="5713753" y="3576880"/>
              <a:ext cx="803589" cy="325878"/>
            </a:xfrm>
            <a:custGeom>
              <a:avLst/>
              <a:gdLst>
                <a:gd name="connsiteX0" fmla="*/ 667755 w 803589"/>
                <a:gd name="connsiteY0" fmla="*/ 71499 h 325878"/>
                <a:gd name="connsiteX1" fmla="*/ 695187 w 803589"/>
                <a:gd name="connsiteY1" fmla="*/ 71499 h 325878"/>
                <a:gd name="connsiteX2" fmla="*/ 695187 w 803589"/>
                <a:gd name="connsiteY2" fmla="*/ 254379 h 325878"/>
                <a:gd name="connsiteX3" fmla="*/ 667755 w 803589"/>
                <a:gd name="connsiteY3" fmla="*/ 254379 h 325878"/>
                <a:gd name="connsiteX4" fmla="*/ 527262 w 803589"/>
                <a:gd name="connsiteY4" fmla="*/ 71499 h 325878"/>
                <a:gd name="connsiteX5" fmla="*/ 554694 w 803589"/>
                <a:gd name="connsiteY5" fmla="*/ 71499 h 325878"/>
                <a:gd name="connsiteX6" fmla="*/ 554694 w 803589"/>
                <a:gd name="connsiteY6" fmla="*/ 254379 h 325878"/>
                <a:gd name="connsiteX7" fmla="*/ 527262 w 803589"/>
                <a:gd name="connsiteY7" fmla="*/ 254379 h 325878"/>
                <a:gd name="connsiteX8" fmla="*/ 386768 w 803589"/>
                <a:gd name="connsiteY8" fmla="*/ 71499 h 325878"/>
                <a:gd name="connsiteX9" fmla="*/ 414200 w 803589"/>
                <a:gd name="connsiteY9" fmla="*/ 71499 h 325878"/>
                <a:gd name="connsiteX10" fmla="*/ 414200 w 803589"/>
                <a:gd name="connsiteY10" fmla="*/ 254379 h 325878"/>
                <a:gd name="connsiteX11" fmla="*/ 386768 w 803589"/>
                <a:gd name="connsiteY11" fmla="*/ 254379 h 325878"/>
                <a:gd name="connsiteX12" fmla="*/ 246274 w 803589"/>
                <a:gd name="connsiteY12" fmla="*/ 71499 h 325878"/>
                <a:gd name="connsiteX13" fmla="*/ 273706 w 803589"/>
                <a:gd name="connsiteY13" fmla="*/ 71499 h 325878"/>
                <a:gd name="connsiteX14" fmla="*/ 273706 w 803589"/>
                <a:gd name="connsiteY14" fmla="*/ 254379 h 325878"/>
                <a:gd name="connsiteX15" fmla="*/ 246274 w 803589"/>
                <a:gd name="connsiteY15" fmla="*/ 254379 h 325878"/>
                <a:gd name="connsiteX16" fmla="*/ 105780 w 803589"/>
                <a:gd name="connsiteY16" fmla="*/ 71499 h 325878"/>
                <a:gd name="connsiteX17" fmla="*/ 133212 w 803589"/>
                <a:gd name="connsiteY17" fmla="*/ 71499 h 325878"/>
                <a:gd name="connsiteX18" fmla="*/ 133212 w 803589"/>
                <a:gd name="connsiteY18" fmla="*/ 254379 h 325878"/>
                <a:gd name="connsiteX19" fmla="*/ 105780 w 803589"/>
                <a:gd name="connsiteY19" fmla="*/ 254379 h 325878"/>
                <a:gd name="connsiteX20" fmla="*/ 40735 w 803589"/>
                <a:gd name="connsiteY20" fmla="*/ 40735 h 325878"/>
                <a:gd name="connsiteX21" fmla="*/ 40735 w 803589"/>
                <a:gd name="connsiteY21" fmla="*/ 285143 h 325878"/>
                <a:gd name="connsiteX22" fmla="*/ 762854 w 803589"/>
                <a:gd name="connsiteY22" fmla="*/ 285143 h 325878"/>
                <a:gd name="connsiteX23" fmla="*/ 762854 w 803589"/>
                <a:gd name="connsiteY23" fmla="*/ 40735 h 325878"/>
                <a:gd name="connsiteX24" fmla="*/ 0 w 803589"/>
                <a:gd name="connsiteY24" fmla="*/ 0 h 325878"/>
                <a:gd name="connsiteX25" fmla="*/ 803589 w 803589"/>
                <a:gd name="connsiteY25" fmla="*/ 0 h 325878"/>
                <a:gd name="connsiteX26" fmla="*/ 803589 w 803589"/>
                <a:gd name="connsiteY26" fmla="*/ 325878 h 325878"/>
                <a:gd name="connsiteX27" fmla="*/ 0 w 803589"/>
                <a:gd name="connsiteY27" fmla="*/ 325878 h 32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3589" h="325878">
                  <a:moveTo>
                    <a:pt x="667755" y="71499"/>
                  </a:moveTo>
                  <a:lnTo>
                    <a:pt x="695187" y="71499"/>
                  </a:lnTo>
                  <a:lnTo>
                    <a:pt x="695187" y="254379"/>
                  </a:lnTo>
                  <a:lnTo>
                    <a:pt x="667755" y="254379"/>
                  </a:lnTo>
                  <a:close/>
                  <a:moveTo>
                    <a:pt x="527262" y="71499"/>
                  </a:moveTo>
                  <a:lnTo>
                    <a:pt x="554694" y="71499"/>
                  </a:lnTo>
                  <a:lnTo>
                    <a:pt x="554694" y="254379"/>
                  </a:lnTo>
                  <a:lnTo>
                    <a:pt x="527262" y="254379"/>
                  </a:lnTo>
                  <a:close/>
                  <a:moveTo>
                    <a:pt x="386768" y="71499"/>
                  </a:moveTo>
                  <a:lnTo>
                    <a:pt x="414200" y="71499"/>
                  </a:lnTo>
                  <a:lnTo>
                    <a:pt x="414200" y="254379"/>
                  </a:lnTo>
                  <a:lnTo>
                    <a:pt x="386768" y="254379"/>
                  </a:lnTo>
                  <a:close/>
                  <a:moveTo>
                    <a:pt x="246274" y="71499"/>
                  </a:moveTo>
                  <a:lnTo>
                    <a:pt x="273706" y="71499"/>
                  </a:lnTo>
                  <a:lnTo>
                    <a:pt x="273706" y="254379"/>
                  </a:lnTo>
                  <a:lnTo>
                    <a:pt x="246274" y="254379"/>
                  </a:lnTo>
                  <a:close/>
                  <a:moveTo>
                    <a:pt x="105780" y="71499"/>
                  </a:moveTo>
                  <a:lnTo>
                    <a:pt x="133212" y="71499"/>
                  </a:lnTo>
                  <a:lnTo>
                    <a:pt x="133212" y="254379"/>
                  </a:lnTo>
                  <a:lnTo>
                    <a:pt x="105780" y="254379"/>
                  </a:lnTo>
                  <a:close/>
                  <a:moveTo>
                    <a:pt x="40735" y="40735"/>
                  </a:moveTo>
                  <a:lnTo>
                    <a:pt x="40735" y="285143"/>
                  </a:lnTo>
                  <a:lnTo>
                    <a:pt x="762854" y="285143"/>
                  </a:lnTo>
                  <a:lnTo>
                    <a:pt x="762854" y="40735"/>
                  </a:lnTo>
                  <a:close/>
                  <a:moveTo>
                    <a:pt x="0" y="0"/>
                  </a:moveTo>
                  <a:lnTo>
                    <a:pt x="803589" y="0"/>
                  </a:lnTo>
                  <a:lnTo>
                    <a:pt x="803589" y="325878"/>
                  </a:lnTo>
                  <a:lnTo>
                    <a:pt x="0" y="325878"/>
                  </a:lnTo>
                  <a:close/>
                </a:path>
              </a:pathLst>
            </a:cu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84"/>
            <p:cNvSpPr/>
            <p:nvPr/>
          </p:nvSpPr>
          <p:spPr>
            <a:xfrm>
              <a:off x="5778742" y="3295584"/>
              <a:ext cx="673610" cy="317045"/>
            </a:xfrm>
            <a:custGeom>
              <a:avLst/>
              <a:gdLst>
                <a:gd name="connsiteX0" fmla="*/ 302581 w 673610"/>
                <a:gd name="connsiteY0" fmla="*/ 0 h 317045"/>
                <a:gd name="connsiteX1" fmla="*/ 330013 w 673610"/>
                <a:gd name="connsiteY1" fmla="*/ 0 h 317045"/>
                <a:gd name="connsiteX2" fmla="*/ 330013 w 673610"/>
                <a:gd name="connsiteY2" fmla="*/ 34592 h 317045"/>
                <a:gd name="connsiteX3" fmla="*/ 338224 w 673610"/>
                <a:gd name="connsiteY3" fmla="*/ 35611 h 317045"/>
                <a:gd name="connsiteX4" fmla="*/ 385380 w 673610"/>
                <a:gd name="connsiteY4" fmla="*/ 95093 h 317045"/>
                <a:gd name="connsiteX5" fmla="*/ 370042 w 673610"/>
                <a:gd name="connsiteY5" fmla="*/ 145312 h 317045"/>
                <a:gd name="connsiteX6" fmla="*/ 365250 w 673610"/>
                <a:gd name="connsiteY6" fmla="*/ 149318 h 317045"/>
                <a:gd name="connsiteX7" fmla="*/ 673610 w 673610"/>
                <a:gd name="connsiteY7" fmla="*/ 292154 h 317045"/>
                <a:gd name="connsiteX8" fmla="*/ 662080 w 673610"/>
                <a:gd name="connsiteY8" fmla="*/ 317045 h 317045"/>
                <a:gd name="connsiteX9" fmla="*/ 336806 w 673610"/>
                <a:gd name="connsiteY9" fmla="*/ 166374 h 317045"/>
                <a:gd name="connsiteX10" fmla="*/ 11530 w 673610"/>
                <a:gd name="connsiteY10" fmla="*/ 317045 h 317045"/>
                <a:gd name="connsiteX11" fmla="*/ 0 w 673610"/>
                <a:gd name="connsiteY11" fmla="*/ 292154 h 317045"/>
                <a:gd name="connsiteX12" fmla="*/ 283143 w 673610"/>
                <a:gd name="connsiteY12" fmla="*/ 160999 h 317045"/>
                <a:gd name="connsiteX13" fmla="*/ 273423 w 673610"/>
                <a:gd name="connsiteY13" fmla="*/ 155985 h 317045"/>
                <a:gd name="connsiteX14" fmla="*/ 247494 w 673610"/>
                <a:gd name="connsiteY14" fmla="*/ 110324 h 317045"/>
                <a:gd name="connsiteX15" fmla="*/ 277431 w 673610"/>
                <a:gd name="connsiteY15" fmla="*/ 106461 h 317045"/>
                <a:gd name="connsiteX16" fmla="*/ 320599 w 673610"/>
                <a:gd name="connsiteY16" fmla="*/ 140397 h 317045"/>
                <a:gd name="connsiteX17" fmla="*/ 355320 w 673610"/>
                <a:gd name="connsiteY17" fmla="*/ 97857 h 317045"/>
                <a:gd name="connsiteX18" fmla="*/ 341628 w 673610"/>
                <a:gd name="connsiteY18" fmla="*/ 71546 h 317045"/>
                <a:gd name="connsiteX19" fmla="*/ 318476 w 673610"/>
                <a:gd name="connsiteY19" fmla="*/ 64008 h 317045"/>
                <a:gd name="connsiteX20" fmla="*/ 302581 w 673610"/>
                <a:gd name="connsiteY20" fmla="*/ 64008 h 31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610" h="317045">
                  <a:moveTo>
                    <a:pt x="302581" y="0"/>
                  </a:moveTo>
                  <a:lnTo>
                    <a:pt x="330013" y="0"/>
                  </a:lnTo>
                  <a:lnTo>
                    <a:pt x="330013" y="34592"/>
                  </a:lnTo>
                  <a:lnTo>
                    <a:pt x="338224" y="35611"/>
                  </a:lnTo>
                  <a:cubicBezTo>
                    <a:pt x="363576" y="44067"/>
                    <a:pt x="382782" y="66848"/>
                    <a:pt x="385380" y="95093"/>
                  </a:cubicBezTo>
                  <a:cubicBezTo>
                    <a:pt x="387112" y="113923"/>
                    <a:pt x="381143" y="131712"/>
                    <a:pt x="370042" y="145312"/>
                  </a:cubicBezTo>
                  <a:lnTo>
                    <a:pt x="365250" y="149318"/>
                  </a:lnTo>
                  <a:lnTo>
                    <a:pt x="673610" y="292154"/>
                  </a:lnTo>
                  <a:lnTo>
                    <a:pt x="662080" y="317045"/>
                  </a:lnTo>
                  <a:lnTo>
                    <a:pt x="336806" y="166374"/>
                  </a:lnTo>
                  <a:lnTo>
                    <a:pt x="11530" y="317045"/>
                  </a:lnTo>
                  <a:lnTo>
                    <a:pt x="0" y="292154"/>
                  </a:lnTo>
                  <a:lnTo>
                    <a:pt x="283143" y="160999"/>
                  </a:lnTo>
                  <a:lnTo>
                    <a:pt x="273423" y="155985"/>
                  </a:lnTo>
                  <a:cubicBezTo>
                    <a:pt x="259621" y="145135"/>
                    <a:pt x="249914" y="129078"/>
                    <a:pt x="247494" y="110324"/>
                  </a:cubicBezTo>
                  <a:lnTo>
                    <a:pt x="277431" y="106461"/>
                  </a:lnTo>
                  <a:cubicBezTo>
                    <a:pt x="280165" y="127649"/>
                    <a:pt x="299365" y="142743"/>
                    <a:pt x="320599" y="140397"/>
                  </a:cubicBezTo>
                  <a:cubicBezTo>
                    <a:pt x="341833" y="138051"/>
                    <a:pt x="357276" y="119131"/>
                    <a:pt x="355320" y="97857"/>
                  </a:cubicBezTo>
                  <a:cubicBezTo>
                    <a:pt x="354342" y="87221"/>
                    <a:pt x="349195" y="77956"/>
                    <a:pt x="341628" y="71546"/>
                  </a:cubicBezTo>
                  <a:lnTo>
                    <a:pt x="318476" y="64008"/>
                  </a:lnTo>
                  <a:lnTo>
                    <a:pt x="302581" y="64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7766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Retângulo 525"/>
          <p:cNvSpPr/>
          <p:nvPr/>
        </p:nvSpPr>
        <p:spPr bwMode="ltGray">
          <a:xfrm>
            <a:off x="7912920" y="2271949"/>
            <a:ext cx="3034666" cy="9144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1588" algn="ctr"/>
            <a:r>
              <a:rPr lang="en-US" dirty="0">
                <a:solidFill>
                  <a:prstClr val="black"/>
                </a:solidFill>
                <a:latin typeface="Calibri" panose="020F0502020204030204" pitchFamily="34" charset="0"/>
                <a:cs typeface="Arial" panose="020B0604020202020204" pitchFamily="34" charset="0"/>
              </a:rPr>
              <a:t>Automated Service Modeling</a:t>
            </a:r>
          </a:p>
        </p:txBody>
      </p:sp>
      <p:sp>
        <p:nvSpPr>
          <p:cNvPr id="528" name="Retângulo 527"/>
          <p:cNvSpPr/>
          <p:nvPr/>
        </p:nvSpPr>
        <p:spPr bwMode="ltGray">
          <a:xfrm>
            <a:off x="1130616" y="2271949"/>
            <a:ext cx="3034666" cy="9144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182880" rtlCol="0" anchor="ctr"/>
          <a:lstStyle/>
          <a:p>
            <a:pPr algn="ctr">
              <a:spcAft>
                <a:spcPts val="1200"/>
              </a:spcAft>
            </a:pPr>
            <a:r>
              <a:rPr lang="en-US" dirty="0">
                <a:solidFill>
                  <a:prstClr val="black"/>
                </a:solidFill>
                <a:latin typeface="Calibri" panose="020F0502020204030204" pitchFamily="34" charset="0"/>
                <a:cs typeface="Arial" panose="020B0604020202020204" pitchFamily="34" charset="0"/>
              </a:rPr>
              <a:t>Agent-based, agent-less, or hybrid discovery in one tool</a:t>
            </a:r>
          </a:p>
        </p:txBody>
      </p:sp>
      <p:sp>
        <p:nvSpPr>
          <p:cNvPr id="529" name="Retângulo 528"/>
          <p:cNvSpPr/>
          <p:nvPr/>
        </p:nvSpPr>
        <p:spPr bwMode="ltGray">
          <a:xfrm>
            <a:off x="1130616" y="3358803"/>
            <a:ext cx="3034666" cy="9144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182880" rtlCol="0" anchor="ctr"/>
          <a:lstStyle/>
          <a:p>
            <a:pPr algn="ctr">
              <a:spcAft>
                <a:spcPts val="1200"/>
              </a:spcAft>
            </a:pPr>
            <a:r>
              <a:rPr lang="en-US" dirty="0">
                <a:solidFill>
                  <a:prstClr val="black"/>
                </a:solidFill>
                <a:latin typeface="Calibri" panose="020F0502020204030204" pitchFamily="34" charset="0"/>
              </a:rPr>
              <a:t>Real-time discovery in cloud and containers</a:t>
            </a:r>
            <a:endParaRPr lang="en-US" dirty="0">
              <a:solidFill>
                <a:prstClr val="black"/>
              </a:solidFill>
              <a:latin typeface="Calibri" panose="020F0502020204030204" pitchFamily="34" charset="0"/>
              <a:cs typeface="Arial" panose="020B0604020202020204" pitchFamily="34" charset="0"/>
            </a:endParaRPr>
          </a:p>
        </p:txBody>
      </p:sp>
      <p:sp>
        <p:nvSpPr>
          <p:cNvPr id="201" name="Retângulo 526"/>
          <p:cNvSpPr/>
          <p:nvPr/>
        </p:nvSpPr>
        <p:spPr bwMode="ltGray">
          <a:xfrm>
            <a:off x="7912920" y="3358803"/>
            <a:ext cx="3034666" cy="9144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spcAft>
                <a:spcPts val="1200"/>
              </a:spcAft>
            </a:pPr>
            <a:r>
              <a:rPr lang="en-US" dirty="0">
                <a:solidFill>
                  <a:prstClr val="black"/>
                </a:solidFill>
                <a:latin typeface="Calibri" panose="020F0502020204030204" pitchFamily="34" charset="0"/>
                <a:cs typeface="Arial" panose="020B0604020202020204" pitchFamily="34" charset="0"/>
              </a:rPr>
              <a:t>Modern, intuitive UI</a:t>
            </a:r>
          </a:p>
        </p:txBody>
      </p:sp>
      <p:sp>
        <p:nvSpPr>
          <p:cNvPr id="527" name="Retângulo 526"/>
          <p:cNvSpPr/>
          <p:nvPr/>
        </p:nvSpPr>
        <p:spPr bwMode="ltGray">
          <a:xfrm>
            <a:off x="7912920" y="4445657"/>
            <a:ext cx="3034666" cy="9144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spcAft>
                <a:spcPts val="1200"/>
              </a:spcAft>
            </a:pPr>
            <a:r>
              <a:rPr lang="en-US" dirty="0">
                <a:solidFill>
                  <a:prstClr val="black"/>
                </a:solidFill>
                <a:latin typeface="Calibri" panose="020F0502020204030204" pitchFamily="34" charset="0"/>
                <a:cs typeface="Arial" panose="020B0604020202020204" pitchFamily="34" charset="0"/>
              </a:rPr>
              <a:t>Smart Software Analytics</a:t>
            </a:r>
          </a:p>
        </p:txBody>
      </p:sp>
      <p:sp>
        <p:nvSpPr>
          <p:cNvPr id="197" name="Retângulo 528"/>
          <p:cNvSpPr/>
          <p:nvPr/>
        </p:nvSpPr>
        <p:spPr bwMode="ltGray">
          <a:xfrm>
            <a:off x="1130616" y="4445657"/>
            <a:ext cx="3034666" cy="9144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182880" rtlCol="0" anchor="ctr"/>
          <a:lstStyle/>
          <a:p>
            <a:pPr algn="ctr">
              <a:spcAft>
                <a:spcPts val="1200"/>
              </a:spcAft>
            </a:pPr>
            <a:r>
              <a:rPr lang="en-US" dirty="0">
                <a:solidFill>
                  <a:prstClr val="black"/>
                </a:solidFill>
                <a:latin typeface="Calibri" panose="020F0502020204030204" pitchFamily="34" charset="0"/>
                <a:cs typeface="Arial" panose="020B0604020202020204" pitchFamily="34" charset="0"/>
              </a:rPr>
              <a:t>Advanced private and public cloud discovery</a:t>
            </a:r>
          </a:p>
        </p:txBody>
      </p:sp>
      <p:cxnSp>
        <p:nvCxnSpPr>
          <p:cNvPr id="4" name="Conector reto 3"/>
          <p:cNvCxnSpPr/>
          <p:nvPr/>
        </p:nvCxnSpPr>
        <p:spPr>
          <a:xfrm>
            <a:off x="956309" y="3272576"/>
            <a:ext cx="3383280" cy="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to 3"/>
          <p:cNvCxnSpPr/>
          <p:nvPr/>
        </p:nvCxnSpPr>
        <p:spPr>
          <a:xfrm>
            <a:off x="7738613" y="3272576"/>
            <a:ext cx="3383280" cy="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to 3"/>
          <p:cNvCxnSpPr/>
          <p:nvPr/>
        </p:nvCxnSpPr>
        <p:spPr>
          <a:xfrm>
            <a:off x="956309" y="4359430"/>
            <a:ext cx="3383280" cy="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6" name="Conector reto 3"/>
          <p:cNvCxnSpPr/>
          <p:nvPr/>
        </p:nvCxnSpPr>
        <p:spPr>
          <a:xfrm>
            <a:off x="7738613" y="4359430"/>
            <a:ext cx="3383280" cy="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to 3"/>
          <p:cNvCxnSpPr/>
          <p:nvPr/>
        </p:nvCxnSpPr>
        <p:spPr>
          <a:xfrm>
            <a:off x="956309" y="5446285"/>
            <a:ext cx="3383280" cy="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to 3"/>
          <p:cNvCxnSpPr/>
          <p:nvPr/>
        </p:nvCxnSpPr>
        <p:spPr>
          <a:xfrm>
            <a:off x="7738613" y="5446285"/>
            <a:ext cx="3383280" cy="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6" name="Título 5"/>
          <p:cNvSpPr>
            <a:spLocks noGrp="1"/>
          </p:cNvSpPr>
          <p:nvPr>
            <p:ph type="title"/>
          </p:nvPr>
        </p:nvSpPr>
        <p:spPr/>
        <p:txBody>
          <a:bodyPr/>
          <a:lstStyle/>
          <a:p>
            <a:r>
              <a:rPr lang="en-US" dirty="0"/>
              <a:t>The Micro Focus CMS Advantage</a:t>
            </a:r>
          </a:p>
        </p:txBody>
      </p:sp>
      <p:sp>
        <p:nvSpPr>
          <p:cNvPr id="3" name="Slide Number Placeholder 2"/>
          <p:cNvSpPr>
            <a:spLocks noGrp="1"/>
          </p:cNvSpPr>
          <p:nvPr>
            <p:ph type="sldNum" sz="quarter" idx="4"/>
          </p:nvPr>
        </p:nvSpPr>
        <p:spPr/>
        <p:txBody>
          <a:bodyPr/>
          <a:lstStyle/>
          <a:p>
            <a:fld id="{B016F8AB-BCEA-4347-8BA6-BE776009BC89}" type="slidenum">
              <a:rPr lang="en-US" smtClean="0"/>
              <a:pPr/>
              <a:t>28</a:t>
            </a:fld>
            <a:endParaRPr lang="en-US"/>
          </a:p>
        </p:txBody>
      </p:sp>
      <p:sp>
        <p:nvSpPr>
          <p:cNvPr id="28" name="Rectangle 27"/>
          <p:cNvSpPr/>
          <p:nvPr/>
        </p:nvSpPr>
        <p:spPr bwMode="ltGray">
          <a:xfrm>
            <a:off x="7731946" y="1599434"/>
            <a:ext cx="3396615" cy="591316"/>
          </a:xfrm>
          <a:prstGeom prst="rect">
            <a:avLst/>
          </a:prstGeom>
          <a:solidFill>
            <a:schemeClr val="bg1"/>
          </a:solidFill>
          <a:ln w="38100" cmpd="sng">
            <a:solidFill>
              <a:schemeClr val="tx2"/>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ctr" anchorCtr="0">
            <a:normAutofit/>
          </a:bodyPr>
          <a:lstStyle/>
          <a:p>
            <a:pPr algn="ctr" defTabSz="913951"/>
            <a:r>
              <a:rPr lang="en-US" b="1" kern="0" dirty="0">
                <a:solidFill>
                  <a:srgbClr val="000000"/>
                </a:solidFill>
                <a:latin typeface="Calibri" panose="020F0502020204030204" pitchFamily="34" charset="0"/>
                <a:cs typeface="Calibri" panose="020F0502020204030204" pitchFamily="34" charset="0"/>
              </a:rPr>
              <a:t>Increased staff efficiency</a:t>
            </a:r>
          </a:p>
        </p:txBody>
      </p:sp>
      <p:sp>
        <p:nvSpPr>
          <p:cNvPr id="2" name="Rectangle 1"/>
          <p:cNvSpPr/>
          <p:nvPr/>
        </p:nvSpPr>
        <p:spPr bwMode="ltGray">
          <a:xfrm>
            <a:off x="949642" y="1599434"/>
            <a:ext cx="3396615" cy="591316"/>
          </a:xfrm>
          <a:prstGeom prst="rect">
            <a:avLst/>
          </a:prstGeom>
          <a:solidFill>
            <a:schemeClr val="bg1"/>
          </a:solidFill>
          <a:ln w="38100" cmpd="sng">
            <a:solidFill>
              <a:schemeClr val="tx2"/>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ctr" anchorCtr="0">
            <a:normAutofit/>
          </a:bodyPr>
          <a:lstStyle/>
          <a:p>
            <a:pPr algn="ctr" defTabSz="913951"/>
            <a:r>
              <a:rPr lang="en-US" b="1" kern="0" dirty="0">
                <a:solidFill>
                  <a:srgbClr val="000000"/>
                </a:solidFill>
                <a:latin typeface="Calibri" panose="020F0502020204030204" pitchFamily="34" charset="0"/>
                <a:cs typeface="Calibri" panose="020F0502020204030204" pitchFamily="34" charset="0"/>
              </a:rPr>
              <a:t>Superior Discovery</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3645" y="1599434"/>
            <a:ext cx="3212821" cy="3846851"/>
          </a:xfrm>
          <a:prstGeom prst="rect">
            <a:avLst/>
          </a:prstGeom>
        </p:spPr>
      </p:pic>
    </p:spTree>
    <p:extLst>
      <p:ext uri="{BB962C8B-B14F-4D97-AF65-F5344CB8AC3E}">
        <p14:creationId xmlns:p14="http://schemas.microsoft.com/office/powerpoint/2010/main" val="45935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096001" y="0"/>
            <a:ext cx="6096000" cy="6858000"/>
            <a:chOff x="6096001" y="0"/>
            <a:chExt cx="6096000" cy="6858000"/>
          </a:xfrm>
        </p:grpSpPr>
        <p:grpSp>
          <p:nvGrpSpPr>
            <p:cNvPr id="12" name="Group 11"/>
            <p:cNvGrpSpPr/>
            <p:nvPr/>
          </p:nvGrpSpPr>
          <p:grpSpPr>
            <a:xfrm>
              <a:off x="6106339" y="0"/>
              <a:ext cx="6085661" cy="3147324"/>
              <a:chOff x="6106339" y="0"/>
              <a:chExt cx="6085661" cy="3147324"/>
            </a:xfrm>
          </p:grpSpPr>
          <p:sp>
            <p:nvSpPr>
              <p:cNvPr id="17" name="Rectangle 16"/>
              <p:cNvSpPr/>
              <p:nvPr/>
            </p:nvSpPr>
            <p:spPr>
              <a:xfrm>
                <a:off x="6106339" y="0"/>
                <a:ext cx="6085661" cy="31473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p:nvSpPr>
            <p:spPr>
              <a:xfrm>
                <a:off x="6582588" y="1053443"/>
                <a:ext cx="2414452" cy="471973"/>
              </a:xfrm>
              <a:prstGeom prst="rect">
                <a:avLst/>
              </a:prstGeom>
              <a:noFill/>
              <a:ln>
                <a:noFill/>
              </a:ln>
            </p:spPr>
            <p:txBody>
              <a:bodyPr wrap="square" lIns="0" tIns="0" rIns="0" bIns="0" rtlCol="0">
                <a:noAutofit/>
              </a:bodyPr>
              <a:lstStyle/>
              <a:p>
                <a:pPr>
                  <a:lnSpc>
                    <a:spcPct val="90000"/>
                  </a:lnSpc>
                </a:pPr>
                <a:r>
                  <a:rPr lang="en-US" sz="3200" b="1" dirty="0">
                    <a:solidFill>
                      <a:srgbClr val="000000"/>
                    </a:solidFill>
                    <a:cs typeface="Calibri" panose="020F0502020204030204" pitchFamily="34" charset="0"/>
                  </a:rPr>
                  <a:t>What’s next?</a:t>
                </a:r>
              </a:p>
              <a:p>
                <a:pPr>
                  <a:lnSpc>
                    <a:spcPct val="90000"/>
                  </a:lnSpc>
                </a:pPr>
                <a:endParaRPr lang="en-US" sz="2400" b="1" dirty="0">
                  <a:solidFill>
                    <a:srgbClr val="000000"/>
                  </a:solidFill>
                  <a:cs typeface="Calibri" panose="020F0502020204030204" pitchFamily="34" charset="0"/>
                </a:endParaRPr>
              </a:p>
              <a:p>
                <a:pPr>
                  <a:lnSpc>
                    <a:spcPct val="90000"/>
                  </a:lnSpc>
                </a:pPr>
                <a:endParaRPr lang="en-US" sz="2000" dirty="0">
                  <a:solidFill>
                    <a:srgbClr val="000000"/>
                  </a:solidFill>
                  <a:cs typeface="Calibri" panose="020F0502020204030204" pitchFamily="34" charset="0"/>
                </a:endParaRPr>
              </a:p>
            </p:txBody>
          </p:sp>
        </p:grpSp>
        <p:pic>
          <p:nvPicPr>
            <p:cNvPr id="14" name="Picture 2" descr="GettyImages-470805877.jpg">
              <a:extLst>
                <a:ext uri="{FF2B5EF4-FFF2-40B4-BE49-F238E27FC236}">
                  <a16:creationId xmlns:a16="http://schemas.microsoft.com/office/drawing/2014/main" id="{FA1C2024-1E7C-44DB-B218-C30A50D631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6" t="7621" r="1062" b="2972"/>
            <a:stretch/>
          </p:blipFill>
          <p:spPr bwMode="auto">
            <a:xfrm>
              <a:off x="6096001" y="3147324"/>
              <a:ext cx="6096000" cy="3710676"/>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Content Placeholder 23"/>
          <p:cNvSpPr>
            <a:spLocks noGrp="1"/>
          </p:cNvSpPr>
          <p:nvPr>
            <p:ph sz="half" idx="1"/>
          </p:nvPr>
        </p:nvSpPr>
        <p:spPr/>
        <p:txBody>
          <a:bodyPr/>
          <a:lstStyle/>
          <a:p>
            <a:endParaRPr lang="en-US"/>
          </a:p>
        </p:txBody>
      </p:sp>
      <p:sp>
        <p:nvSpPr>
          <p:cNvPr id="5" name="Slide Number Placeholder 4"/>
          <p:cNvSpPr>
            <a:spLocks noGrp="1"/>
          </p:cNvSpPr>
          <p:nvPr>
            <p:ph type="sldNum" sz="quarter" idx="4"/>
          </p:nvPr>
        </p:nvSpPr>
        <p:spPr/>
        <p:txBody>
          <a:bodyPr/>
          <a:lstStyle/>
          <a:p>
            <a:fld id="{B016F8AB-BCEA-4347-8BA6-BE776009BC89}" type="slidenum">
              <a:rPr lang="en-US" smtClean="0">
                <a:solidFill>
                  <a:srgbClr val="FFFFFF">
                    <a:lumMod val="75000"/>
                  </a:srgbClr>
                </a:solidFill>
              </a:rPr>
              <a:pPr/>
              <a:t>29</a:t>
            </a:fld>
            <a:endParaRPr lang="en-US" dirty="0">
              <a:solidFill>
                <a:srgbClr val="FFFFFF">
                  <a:lumMod val="75000"/>
                </a:srgbClr>
              </a:solidFill>
            </a:endParaRPr>
          </a:p>
        </p:txBody>
      </p:sp>
      <p:sp>
        <p:nvSpPr>
          <p:cNvPr id="23" name="Title 22"/>
          <p:cNvSpPr>
            <a:spLocks noGrp="1"/>
          </p:cNvSpPr>
          <p:nvPr>
            <p:ph type="title"/>
          </p:nvPr>
        </p:nvSpPr>
        <p:spPr/>
        <p:txBody>
          <a:bodyPr/>
          <a:lstStyle/>
          <a:p>
            <a:endParaRPr lang="en-US" dirty="0"/>
          </a:p>
        </p:txBody>
      </p:sp>
      <p:sp>
        <p:nvSpPr>
          <p:cNvPr id="6" name="Rectangle 5"/>
          <p:cNvSpPr/>
          <p:nvPr/>
        </p:nvSpPr>
        <p:spPr bwMode="gray">
          <a:xfrm>
            <a:off x="0" y="1"/>
            <a:ext cx="6095999" cy="3147323"/>
          </a:xfrm>
          <a:prstGeom prst="rect">
            <a:avLst/>
          </a:prstGeom>
          <a:solidFill>
            <a:srgbClr val="0C9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0" tIns="365760" rIns="182880" bIns="182880" numCol="1" spcCol="0" rtlCol="0" fromWordArt="0" anchor="t" anchorCtr="0" forceAA="0" compatLnSpc="1">
            <a:prstTxWarp prst="textNoShape">
              <a:avLst/>
            </a:prstTxWarp>
            <a:noAutofit/>
          </a:bodyPr>
          <a:lstStyle/>
          <a:p>
            <a:pPr>
              <a:lnSpc>
                <a:spcPct val="90000"/>
              </a:lnSpc>
              <a:spcBef>
                <a:spcPts val="300"/>
              </a:spcBef>
            </a:pPr>
            <a:endParaRPr lang="en-US" sz="4000" b="1" dirty="0">
              <a:solidFill>
                <a:prstClr val="white"/>
              </a:solidFill>
              <a:cs typeface="Calibri" panose="020F0502020204030204" pitchFamily="34" charset="0"/>
            </a:endParaRPr>
          </a:p>
          <a:p>
            <a:pPr>
              <a:lnSpc>
                <a:spcPct val="90000"/>
              </a:lnSpc>
              <a:spcBef>
                <a:spcPts val="300"/>
              </a:spcBef>
            </a:pPr>
            <a:r>
              <a:rPr lang="en-US" sz="4600" b="1" dirty="0">
                <a:solidFill>
                  <a:prstClr val="white"/>
                </a:solidFill>
                <a:cs typeface="Calibri" panose="020F0502020204030204" pitchFamily="34" charset="0"/>
              </a:rPr>
              <a:t>Congratulations!</a:t>
            </a:r>
          </a:p>
          <a:p>
            <a:pPr>
              <a:lnSpc>
                <a:spcPct val="90000"/>
              </a:lnSpc>
              <a:spcBef>
                <a:spcPts val="300"/>
              </a:spcBef>
            </a:pPr>
            <a:endParaRPr lang="en-US" sz="2000" dirty="0">
              <a:solidFill>
                <a:prstClr val="white"/>
              </a:solidFill>
              <a:cs typeface="Calibri" panose="020F0502020204030204" pitchFamily="34" charset="0"/>
            </a:endParaRPr>
          </a:p>
          <a:p>
            <a:pPr>
              <a:lnSpc>
                <a:spcPct val="90000"/>
              </a:lnSpc>
              <a:spcBef>
                <a:spcPts val="300"/>
              </a:spcBef>
            </a:pPr>
            <a:r>
              <a:rPr lang="en-US" sz="2200" dirty="0">
                <a:solidFill>
                  <a:prstClr val="white"/>
                </a:solidFill>
                <a:cs typeface="Calibri" panose="020F0502020204030204" pitchFamily="34" charset="0"/>
              </a:rPr>
              <a:t>You completed the course.</a:t>
            </a:r>
          </a:p>
          <a:p>
            <a:pPr>
              <a:lnSpc>
                <a:spcPct val="90000"/>
              </a:lnSpc>
              <a:spcBef>
                <a:spcPts val="300"/>
              </a:spcBef>
            </a:pPr>
            <a:r>
              <a:rPr lang="en-US" sz="2200" dirty="0">
                <a:solidFill>
                  <a:prstClr val="white"/>
                </a:solidFill>
                <a:cs typeface="Calibri" panose="020F0502020204030204" pitchFamily="34" charset="0"/>
              </a:rPr>
              <a:t>But this is not the end …</a:t>
            </a:r>
          </a:p>
        </p:txBody>
      </p:sp>
      <p:grpSp>
        <p:nvGrpSpPr>
          <p:cNvPr id="15" name="Group 14"/>
          <p:cNvGrpSpPr/>
          <p:nvPr/>
        </p:nvGrpSpPr>
        <p:grpSpPr>
          <a:xfrm>
            <a:off x="1" y="3147324"/>
            <a:ext cx="6106338" cy="3710676"/>
            <a:chOff x="944563" y="3736622"/>
            <a:chExt cx="5154222" cy="3121378"/>
          </a:xfrm>
        </p:grpSpPr>
        <p:sp>
          <p:nvSpPr>
            <p:cNvPr id="11" name="Rectangle 10"/>
            <p:cNvSpPr/>
            <p:nvPr/>
          </p:nvSpPr>
          <p:spPr>
            <a:xfrm>
              <a:off x="944563" y="3736622"/>
              <a:ext cx="5154222" cy="31213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p:cNvSpPr txBox="1"/>
            <p:nvPr/>
          </p:nvSpPr>
          <p:spPr>
            <a:xfrm>
              <a:off x="1741847" y="5065410"/>
              <a:ext cx="2785505" cy="704920"/>
            </a:xfrm>
            <a:prstGeom prst="rect">
              <a:avLst/>
            </a:prstGeom>
            <a:noFill/>
          </p:spPr>
          <p:txBody>
            <a:bodyPr wrap="square" lIns="0" tIns="0" rIns="0" bIns="0" rtlCol="0">
              <a:noAutofit/>
            </a:bodyPr>
            <a:lstStyle/>
            <a:p>
              <a:pPr>
                <a:lnSpc>
                  <a:spcPct val="90000"/>
                </a:lnSpc>
              </a:pPr>
              <a:endParaRPr lang="en-US" dirty="0">
                <a:solidFill>
                  <a:prstClr val="black"/>
                </a:solidFill>
                <a:cs typeface="Calibri" panose="020F0502020204030204" pitchFamily="34" charset="0"/>
              </a:endParaRPr>
            </a:p>
          </p:txBody>
        </p:sp>
        <p:sp>
          <p:nvSpPr>
            <p:cNvPr id="10" name="TextBox 9"/>
            <p:cNvSpPr txBox="1"/>
            <p:nvPr/>
          </p:nvSpPr>
          <p:spPr>
            <a:xfrm>
              <a:off x="1741847" y="4298608"/>
              <a:ext cx="3992909" cy="670311"/>
            </a:xfrm>
            <a:prstGeom prst="rect">
              <a:avLst/>
            </a:prstGeom>
            <a:noFill/>
            <a:ln>
              <a:noFill/>
            </a:ln>
          </p:spPr>
          <p:txBody>
            <a:bodyPr wrap="square" lIns="0" tIns="0" rIns="0" bIns="0" rtlCol="0">
              <a:noAutofit/>
            </a:bodyPr>
            <a:lstStyle/>
            <a:p>
              <a:pPr>
                <a:lnSpc>
                  <a:spcPct val="90000"/>
                </a:lnSpc>
              </a:pPr>
              <a:r>
                <a:rPr lang="en-US" sz="2200" dirty="0">
                  <a:solidFill>
                    <a:srgbClr val="000000"/>
                  </a:solidFill>
                  <a:cs typeface="Calibri" panose="020F0502020204030204" pitchFamily="34" charset="0"/>
                </a:rPr>
                <a:t>Go to the Sales Portal and register for the exam.</a:t>
              </a:r>
            </a:p>
          </p:txBody>
        </p:sp>
      </p:grpSp>
      <p:sp>
        <p:nvSpPr>
          <p:cNvPr id="22" name="TextBox 21"/>
          <p:cNvSpPr txBox="1"/>
          <p:nvPr/>
        </p:nvSpPr>
        <p:spPr>
          <a:xfrm>
            <a:off x="6582589" y="1865314"/>
            <a:ext cx="4675961" cy="424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90000"/>
              </a:lnSpc>
            </a:pPr>
            <a:r>
              <a:rPr lang="en-US" sz="2400" b="1" dirty="0">
                <a:solidFill>
                  <a:srgbClr val="0079EF"/>
                </a:solidFill>
                <a:cs typeface="Calibri" panose="020F0502020204030204" pitchFamily="34" charset="0"/>
              </a:rPr>
              <a:t>Take the Certification Exam!</a:t>
            </a:r>
          </a:p>
        </p:txBody>
      </p:sp>
      <p:sp>
        <p:nvSpPr>
          <p:cNvPr id="13" name="Rectangle 12"/>
          <p:cNvSpPr/>
          <p:nvPr/>
        </p:nvSpPr>
        <p:spPr>
          <a:xfrm>
            <a:off x="6654010" y="5770330"/>
            <a:ext cx="4267199" cy="430887"/>
          </a:xfrm>
          <a:prstGeom prst="rect">
            <a:avLst/>
          </a:prstGeom>
          <a:solidFill>
            <a:srgbClr val="29CEFE"/>
          </a:solidFill>
          <a:ln>
            <a:noFill/>
          </a:ln>
        </p:spPr>
        <p:txBody>
          <a:bodyPr wrap="square">
            <a:spAutoFit/>
          </a:bodyPr>
          <a:lstStyle/>
          <a:p>
            <a:r>
              <a:rPr lang="en-US" sz="2200" b="1" dirty="0">
                <a:solidFill>
                  <a:srgbClr val="FFFFFF"/>
                </a:solidFill>
                <a:cs typeface="Calibri" panose="020F0502020204030204" pitchFamily="34" charset="0"/>
              </a:rPr>
              <a:t>Pass with a score of 80% or better!</a:t>
            </a:r>
          </a:p>
        </p:txBody>
      </p:sp>
      <p:sp>
        <p:nvSpPr>
          <p:cNvPr id="26" name="Slide Number Placeholder 5"/>
          <p:cNvSpPr txBox="1">
            <a:spLocks/>
          </p:cNvSpPr>
          <p:nvPr/>
        </p:nvSpPr>
        <p:spPr>
          <a:xfrm>
            <a:off x="150612" y="6410325"/>
            <a:ext cx="366713" cy="274638"/>
          </a:xfrm>
          <a:prstGeom prst="rect">
            <a:avLst/>
          </a:prstGeom>
        </p:spPr>
        <p:txBody>
          <a:bodyPr wrap="none" anchor="ctr"/>
          <a:lstStyle>
            <a:defPPr>
              <a:defRPr lang="en-US"/>
            </a:defPPr>
            <a:lvl1pPr marL="0" algn="l" defTabSz="914377" rtl="0" eaLnBrk="1" latinLnBrk="0" hangingPunct="1">
              <a:defRPr sz="1100" kern="1200">
                <a:solidFill>
                  <a:schemeClr val="bg1">
                    <a:lumMod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F9419E4-3E5F-4761-87F2-28AFDFDC0716}" type="slidenum">
              <a:rPr lang="en-US" smtClean="0">
                <a:solidFill>
                  <a:srgbClr val="BFBFBF"/>
                </a:solidFill>
              </a:rPr>
              <a:t>29</a:t>
            </a:fld>
            <a:endParaRPr lang="en-US" dirty="0">
              <a:solidFill>
                <a:srgbClr val="BFBFBF"/>
              </a:solidFill>
            </a:endParaRPr>
          </a:p>
        </p:txBody>
      </p:sp>
    </p:spTree>
    <p:extLst>
      <p:ext uri="{BB962C8B-B14F-4D97-AF65-F5344CB8AC3E}">
        <p14:creationId xmlns:p14="http://schemas.microsoft.com/office/powerpoint/2010/main" val="3972426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p:cNvSpPr>
            <a:spLocks noChangeAspect="1" noChangeArrowheads="1"/>
          </p:cNvSpPr>
          <p:nvPr/>
        </p:nvSpPr>
        <p:spPr bwMode="auto">
          <a:xfrm>
            <a:off x="0" y="1229942"/>
            <a:ext cx="12192000" cy="1413405"/>
          </a:xfrm>
          <a:prstGeom prst="homePlate">
            <a:avLst>
              <a:gd name="adj" fmla="val 35856"/>
            </a:avLst>
          </a:prstGeom>
          <a:solidFill>
            <a:srgbClr val="B2B2B2"/>
          </a:solidFill>
          <a:ln w="25400" algn="ctr">
            <a:noFill/>
            <a:miter lim="800000"/>
            <a:headEnd/>
            <a:tailEnd/>
          </a:ln>
          <a:effectLst/>
        </p:spPr>
        <p:txBody>
          <a:bodyPr wrap="square" tIns="91440" bIns="91440" anchor="ctr">
            <a:noAutofit/>
          </a:bodyPr>
          <a:lstStyle/>
          <a:p>
            <a:pPr defTabSz="914400" hangingPunct="0"/>
            <a:endParaRPr lang="en-US" kern="0" dirty="0">
              <a:solidFill>
                <a:prstClr val="black"/>
              </a:solidFill>
              <a:latin typeface="Calibri"/>
              <a:cs typeface="Calibri"/>
              <a:sym typeface="Calibri"/>
            </a:endParaRPr>
          </a:p>
        </p:txBody>
      </p:sp>
      <p:sp>
        <p:nvSpPr>
          <p:cNvPr id="30" name="Slide Number Placeholder 4"/>
          <p:cNvSpPr>
            <a:spLocks noGrp="1"/>
          </p:cNvSpPr>
          <p:nvPr>
            <p:ph type="sldNum" sz="quarter" idx="4"/>
          </p:nvPr>
        </p:nvSpPr>
        <p:spPr/>
        <p:txBody>
          <a:bodyPr/>
          <a:lstStyle/>
          <a:p>
            <a:fld id="{22590262-5934-4B85-876F-9E33F84CADFF}" type="slidenum">
              <a:rPr lang="en-US" smtClean="0"/>
              <a:pPr/>
              <a:t>3</a:t>
            </a:fld>
            <a:endParaRPr lang="en-US" dirty="0"/>
          </a:p>
        </p:txBody>
      </p:sp>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About this Course</a:t>
            </a:r>
          </a:p>
        </p:txBody>
      </p:sp>
      <p:grpSp>
        <p:nvGrpSpPr>
          <p:cNvPr id="13" name="Group 12"/>
          <p:cNvGrpSpPr/>
          <p:nvPr/>
        </p:nvGrpSpPr>
        <p:grpSpPr>
          <a:xfrm>
            <a:off x="2858694" y="1706876"/>
            <a:ext cx="2250574" cy="4622945"/>
            <a:chOff x="1143000" y="1776047"/>
            <a:chExt cx="1968843" cy="4599274"/>
          </a:xfrm>
        </p:grpSpPr>
        <p:sp>
          <p:nvSpPr>
            <p:cNvPr id="7" name="Rectangle 6"/>
            <p:cNvSpPr/>
            <p:nvPr/>
          </p:nvSpPr>
          <p:spPr bwMode="gray">
            <a:xfrm>
              <a:off x="1143000" y="1776047"/>
              <a:ext cx="1968843" cy="1774315"/>
            </a:xfrm>
            <a:prstGeom prst="rect">
              <a:avLst/>
            </a:prstGeom>
            <a:solidFill>
              <a:srgbClr val="0C90EB"/>
            </a:solid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0">
                <a:lnSpc>
                  <a:spcPct val="90000"/>
                </a:lnSpc>
              </a:pPr>
              <a:r>
                <a:rPr lang="en-US" b="1" kern="0" dirty="0">
                  <a:solidFill>
                    <a:srgbClr val="FFFFFF"/>
                  </a:solidFill>
                  <a:latin typeface="Calibri" panose="020F0502020204030204" pitchFamily="34" charset="0"/>
                  <a:cs typeface="Calibri" panose="020F0502020204030204" pitchFamily="34" charset="0"/>
                  <a:sym typeface="Calibri"/>
                </a:rPr>
                <a:t>Components &amp; Editions</a:t>
              </a:r>
            </a:p>
          </p:txBody>
        </p:sp>
        <p:sp>
          <p:nvSpPr>
            <p:cNvPr id="9" name="Rectangle 8"/>
            <p:cNvSpPr/>
            <p:nvPr/>
          </p:nvSpPr>
          <p:spPr bwMode="gray">
            <a:xfrm>
              <a:off x="1143000" y="3643746"/>
              <a:ext cx="1968843" cy="2731575"/>
            </a:xfrm>
            <a:prstGeom prst="rect">
              <a:avLst/>
            </a:prstGeom>
            <a:no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82880" indent="-182880" defTabSz="914400" hangingPunct="0">
                <a:lnSpc>
                  <a:spcPct val="90000"/>
                </a:lnSpc>
                <a:spcBef>
                  <a:spcPts val="600"/>
                </a:spcBef>
                <a:buFont typeface="Arial" panose="020B0604020202020204" pitchFamily="34" charset="0"/>
                <a:buChar char="–"/>
              </a:pPr>
              <a:endParaRPr lang="en-US" sz="1400" kern="0" dirty="0">
                <a:solidFill>
                  <a:srgbClr val="212E35"/>
                </a:solidFill>
                <a:latin typeface="Calibri" panose="020F0502020204030204" pitchFamily="34" charset="0"/>
                <a:cs typeface="Calibri" panose="020F0502020204030204" pitchFamily="34" charset="0"/>
                <a:sym typeface="Calibri"/>
              </a:endParaRPr>
            </a:p>
          </p:txBody>
        </p:sp>
      </p:grpSp>
      <p:sp>
        <p:nvSpPr>
          <p:cNvPr id="12" name="TextBox 11"/>
          <p:cNvSpPr txBox="1"/>
          <p:nvPr/>
        </p:nvSpPr>
        <p:spPr>
          <a:xfrm>
            <a:off x="2943647" y="3696890"/>
            <a:ext cx="2166246" cy="1720331"/>
          </a:xfrm>
          <a:prstGeom prst="rect">
            <a:avLst/>
          </a:prstGeom>
          <a:noFill/>
        </p:spPr>
        <p:txBody>
          <a:bodyPr wrap="square" lIns="0" tIns="0" rIns="0" bIns="0" rtlCol="0">
            <a:noAutofit/>
          </a:bodyPr>
          <a:lstStyle/>
          <a:p>
            <a:pPr marL="182880" indent="-182880">
              <a:lnSpc>
                <a:spcPct val="90000"/>
              </a:lnSpc>
              <a:spcBef>
                <a:spcPts val="600"/>
              </a:spcBef>
              <a:buFont typeface="Arial" panose="020B0604020202020204" pitchFamily="34" charset="0"/>
              <a:buChar char="–"/>
            </a:pPr>
            <a:r>
              <a:rPr lang="en-US" dirty="0"/>
              <a:t>What are the SMA Components?</a:t>
            </a:r>
          </a:p>
          <a:p>
            <a:pPr marL="182880" indent="-182880">
              <a:lnSpc>
                <a:spcPct val="90000"/>
              </a:lnSpc>
              <a:spcBef>
                <a:spcPts val="600"/>
              </a:spcBef>
              <a:buFont typeface="Arial" panose="020B0604020202020204" pitchFamily="34" charset="0"/>
              <a:buChar char="–"/>
            </a:pPr>
            <a:r>
              <a:rPr lang="en-US" dirty="0"/>
              <a:t>Capabilities</a:t>
            </a:r>
          </a:p>
          <a:p>
            <a:pPr marL="182880" indent="-182880">
              <a:lnSpc>
                <a:spcPct val="90000"/>
              </a:lnSpc>
              <a:spcBef>
                <a:spcPts val="600"/>
              </a:spcBef>
              <a:buFont typeface="Arial" panose="020B0604020202020204" pitchFamily="34" charset="0"/>
              <a:buChar char="–"/>
            </a:pPr>
            <a:r>
              <a:rPr lang="en-US" dirty="0"/>
              <a:t>Relations</a:t>
            </a:r>
          </a:p>
        </p:txBody>
      </p:sp>
      <p:grpSp>
        <p:nvGrpSpPr>
          <p:cNvPr id="24" name="Group 23"/>
          <p:cNvGrpSpPr/>
          <p:nvPr/>
        </p:nvGrpSpPr>
        <p:grpSpPr>
          <a:xfrm>
            <a:off x="9742633" y="1706877"/>
            <a:ext cx="1783970" cy="2644302"/>
            <a:chOff x="3241589" y="2057400"/>
            <a:chExt cx="1816443" cy="3352800"/>
          </a:xfrm>
        </p:grpSpPr>
        <p:sp>
          <p:nvSpPr>
            <p:cNvPr id="25" name="Rectangle 24"/>
            <p:cNvSpPr/>
            <p:nvPr/>
          </p:nvSpPr>
          <p:spPr bwMode="gray">
            <a:xfrm>
              <a:off x="3241589" y="2057400"/>
              <a:ext cx="1816443" cy="1447800"/>
            </a:xfrm>
            <a:prstGeom prst="rect">
              <a:avLst/>
            </a:prstGeom>
            <a:solidFill>
              <a:srgbClr val="0C90EB"/>
            </a:solid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0">
                <a:lnSpc>
                  <a:spcPct val="90000"/>
                </a:lnSpc>
              </a:pPr>
              <a:r>
                <a:rPr lang="en-US" b="1" kern="0" dirty="0">
                  <a:solidFill>
                    <a:srgbClr val="FFFFFF"/>
                  </a:solidFill>
                  <a:latin typeface="Calibri" panose="020F0502020204030204" pitchFamily="34" charset="0"/>
                  <a:cs typeface="Calibri" panose="020F0502020204030204" pitchFamily="34" charset="0"/>
                  <a:sym typeface="Calibri"/>
                </a:rPr>
                <a:t>Certification</a:t>
              </a:r>
            </a:p>
          </p:txBody>
        </p:sp>
        <p:sp>
          <p:nvSpPr>
            <p:cNvPr id="28" name="Rectangle 27"/>
            <p:cNvSpPr/>
            <p:nvPr/>
          </p:nvSpPr>
          <p:spPr bwMode="gray">
            <a:xfrm>
              <a:off x="3241589" y="3581400"/>
              <a:ext cx="1816443" cy="1828800"/>
            </a:xfrm>
            <a:prstGeom prst="rect">
              <a:avLst/>
            </a:prstGeom>
            <a:no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82880" indent="-182880" defTabSz="914400" hangingPunct="0">
                <a:lnSpc>
                  <a:spcPct val="90000"/>
                </a:lnSpc>
                <a:spcBef>
                  <a:spcPts val="600"/>
                </a:spcBef>
                <a:buFont typeface="Arial" panose="020B0604020202020204" pitchFamily="34" charset="0"/>
                <a:buChar char="–"/>
              </a:pPr>
              <a:r>
                <a:rPr lang="en-US" kern="0" dirty="0">
                  <a:solidFill>
                    <a:srgbClr val="212E35"/>
                  </a:solidFill>
                  <a:latin typeface="Calibri" panose="020F0502020204030204" pitchFamily="34" charset="0"/>
                  <a:cs typeface="Calibri" panose="020F0502020204030204" pitchFamily="34" charset="0"/>
                  <a:sym typeface="Calibri"/>
                </a:rPr>
                <a:t>Take the certification exam</a:t>
              </a:r>
            </a:p>
          </p:txBody>
        </p:sp>
      </p:grpSp>
      <p:grpSp>
        <p:nvGrpSpPr>
          <p:cNvPr id="31" name="Group 30"/>
          <p:cNvGrpSpPr/>
          <p:nvPr/>
        </p:nvGrpSpPr>
        <p:grpSpPr>
          <a:xfrm>
            <a:off x="393496" y="1704975"/>
            <a:ext cx="2280304" cy="4893047"/>
            <a:chOff x="3241589" y="2057400"/>
            <a:chExt cx="1845464" cy="3675206"/>
          </a:xfrm>
        </p:grpSpPr>
        <p:sp>
          <p:nvSpPr>
            <p:cNvPr id="32" name="Rectangle 31"/>
            <p:cNvSpPr/>
            <p:nvPr/>
          </p:nvSpPr>
          <p:spPr bwMode="gray">
            <a:xfrm>
              <a:off x="3241589" y="2057400"/>
              <a:ext cx="1816443" cy="1447800"/>
            </a:xfrm>
            <a:prstGeom prst="rect">
              <a:avLst/>
            </a:prstGeom>
            <a:solidFill>
              <a:srgbClr val="0C90EB"/>
            </a:solid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0">
                <a:lnSpc>
                  <a:spcPct val="90000"/>
                </a:lnSpc>
              </a:pPr>
              <a:r>
                <a:rPr lang="en-US" b="1" kern="0" dirty="0">
                  <a:solidFill>
                    <a:srgbClr val="FFFFFF"/>
                  </a:solidFill>
                  <a:latin typeface="Calibri" panose="020F0502020204030204" pitchFamily="34" charset="0"/>
                  <a:cs typeface="Calibri" panose="020F0502020204030204" pitchFamily="34" charset="0"/>
                  <a:sym typeface="Calibri"/>
                </a:rPr>
                <a:t>SMA Suite</a:t>
              </a:r>
            </a:p>
          </p:txBody>
        </p:sp>
        <p:sp>
          <p:nvSpPr>
            <p:cNvPr id="33" name="Rectangle 32"/>
            <p:cNvSpPr/>
            <p:nvPr/>
          </p:nvSpPr>
          <p:spPr bwMode="gray">
            <a:xfrm>
              <a:off x="3241589" y="3594865"/>
              <a:ext cx="1845464" cy="2137741"/>
            </a:xfrm>
            <a:prstGeom prst="rect">
              <a:avLst/>
            </a:prstGeom>
            <a:no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82880" indent="-182880">
                <a:lnSpc>
                  <a:spcPct val="90000"/>
                </a:lnSpc>
                <a:spcBef>
                  <a:spcPts val="600"/>
                </a:spcBef>
                <a:buFont typeface="Arial" panose="020B0604020202020204" pitchFamily="34" charset="0"/>
                <a:buChar char="–"/>
              </a:pPr>
              <a:r>
                <a:rPr lang="en-US" dirty="0">
                  <a:solidFill>
                    <a:schemeClr val="tx1"/>
                  </a:solidFill>
                </a:rPr>
                <a:t>What are the SMA customer challenges and key outcomes?</a:t>
              </a:r>
            </a:p>
            <a:p>
              <a:pPr marL="182880" indent="-182880">
                <a:lnSpc>
                  <a:spcPct val="90000"/>
                </a:lnSpc>
                <a:spcBef>
                  <a:spcPts val="600"/>
                </a:spcBef>
                <a:buFont typeface="Arial" panose="020B0604020202020204" pitchFamily="34" charset="0"/>
                <a:buChar char="–"/>
              </a:pPr>
              <a:r>
                <a:rPr lang="en-US" dirty="0">
                  <a:solidFill>
                    <a:schemeClr val="tx1"/>
                  </a:solidFill>
                </a:rPr>
                <a:t>What is the SMA Suite?</a:t>
              </a:r>
            </a:p>
            <a:p>
              <a:pPr marL="182880" indent="-182880">
                <a:lnSpc>
                  <a:spcPct val="90000"/>
                </a:lnSpc>
                <a:spcBef>
                  <a:spcPts val="600"/>
                </a:spcBef>
                <a:buFont typeface="Arial" panose="020B0604020202020204" pitchFamily="34" charset="0"/>
                <a:buChar char="–"/>
              </a:pPr>
              <a:r>
                <a:rPr lang="en-US" dirty="0">
                  <a:solidFill>
                    <a:schemeClr val="tx1"/>
                  </a:solidFill>
                </a:rPr>
                <a:t>What are the SMA Suite editions?</a:t>
              </a:r>
            </a:p>
            <a:p>
              <a:pPr marL="182880" indent="-182880">
                <a:lnSpc>
                  <a:spcPct val="90000"/>
                </a:lnSpc>
                <a:spcBef>
                  <a:spcPts val="600"/>
                </a:spcBef>
                <a:buFont typeface="Arial" panose="020B0604020202020204" pitchFamily="34" charset="0"/>
                <a:buChar char="–"/>
              </a:pPr>
              <a:r>
                <a:rPr lang="en-US" dirty="0">
                  <a:solidFill>
                    <a:schemeClr val="tx1"/>
                  </a:solidFill>
                </a:rPr>
                <a:t>Who are the SMA competitors?</a:t>
              </a:r>
            </a:p>
          </p:txBody>
        </p:sp>
      </p:grpSp>
      <p:grpSp>
        <p:nvGrpSpPr>
          <p:cNvPr id="17" name="Group 16">
            <a:extLst>
              <a:ext uri="{FF2B5EF4-FFF2-40B4-BE49-F238E27FC236}">
                <a16:creationId xmlns:a16="http://schemas.microsoft.com/office/drawing/2014/main" id="{DC6CE337-D4FA-4833-8C28-F9FAAFE07D42}"/>
              </a:ext>
            </a:extLst>
          </p:cNvPr>
          <p:cNvGrpSpPr/>
          <p:nvPr/>
        </p:nvGrpSpPr>
        <p:grpSpPr>
          <a:xfrm>
            <a:off x="5294162" y="1695500"/>
            <a:ext cx="2348740" cy="4197954"/>
            <a:chOff x="1083413" y="1776047"/>
            <a:chExt cx="2028430" cy="4399642"/>
          </a:xfrm>
        </p:grpSpPr>
        <p:sp>
          <p:nvSpPr>
            <p:cNvPr id="18" name="Rectangle 17">
              <a:extLst>
                <a:ext uri="{FF2B5EF4-FFF2-40B4-BE49-F238E27FC236}">
                  <a16:creationId xmlns:a16="http://schemas.microsoft.com/office/drawing/2014/main" id="{0F60095D-7AAA-425E-B892-01FC1CCE5680}"/>
                </a:ext>
              </a:extLst>
            </p:cNvPr>
            <p:cNvSpPr/>
            <p:nvPr/>
          </p:nvSpPr>
          <p:spPr bwMode="gray">
            <a:xfrm>
              <a:off x="1083413" y="1776047"/>
              <a:ext cx="2028430" cy="1774315"/>
            </a:xfrm>
            <a:prstGeom prst="rect">
              <a:avLst/>
            </a:prstGeom>
            <a:solidFill>
              <a:srgbClr val="0C90EB"/>
            </a:solid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0">
                <a:lnSpc>
                  <a:spcPct val="90000"/>
                </a:lnSpc>
              </a:pPr>
              <a:r>
                <a:rPr lang="en-US" b="1" kern="0" dirty="0">
                  <a:solidFill>
                    <a:srgbClr val="FFFFFF"/>
                  </a:solidFill>
                  <a:latin typeface="Calibri" panose="020F0502020204030204" pitchFamily="34" charset="0"/>
                  <a:cs typeface="Calibri" panose="020F0502020204030204" pitchFamily="34" charset="0"/>
                  <a:sym typeface="Calibri"/>
                </a:rPr>
                <a:t>Key </a:t>
              </a:r>
              <a:r>
                <a:rPr lang="en-US" b="1" kern="0" dirty="0" err="1">
                  <a:solidFill>
                    <a:srgbClr val="FFFFFF"/>
                  </a:solidFill>
                  <a:latin typeface="Calibri" panose="020F0502020204030204" pitchFamily="34" charset="0"/>
                  <a:cs typeface="Calibri" panose="020F0502020204030204" pitchFamily="34" charset="0"/>
                  <a:sym typeface="Calibri"/>
                </a:rPr>
                <a:t>Takeways</a:t>
              </a:r>
              <a:endParaRPr lang="en-US" b="1" kern="0" dirty="0">
                <a:solidFill>
                  <a:srgbClr val="FFFFFF"/>
                </a:solidFill>
                <a:latin typeface="Calibri" panose="020F0502020204030204" pitchFamily="34" charset="0"/>
                <a:cs typeface="Calibri" panose="020F0502020204030204" pitchFamily="34" charset="0"/>
                <a:sym typeface="Calibri"/>
              </a:endParaRPr>
            </a:p>
          </p:txBody>
        </p:sp>
        <p:sp>
          <p:nvSpPr>
            <p:cNvPr id="19" name="Rectangle 18">
              <a:extLst>
                <a:ext uri="{FF2B5EF4-FFF2-40B4-BE49-F238E27FC236}">
                  <a16:creationId xmlns:a16="http://schemas.microsoft.com/office/drawing/2014/main" id="{F4DA5E05-6EAD-44A4-881A-89C4ED88B92D}"/>
                </a:ext>
              </a:extLst>
            </p:cNvPr>
            <p:cNvSpPr/>
            <p:nvPr/>
          </p:nvSpPr>
          <p:spPr bwMode="gray">
            <a:xfrm>
              <a:off x="1083413" y="3643746"/>
              <a:ext cx="2028430" cy="2531943"/>
            </a:xfrm>
            <a:prstGeom prst="rect">
              <a:avLst/>
            </a:prstGeom>
            <a:no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82880" indent="-182880" defTabSz="914400" hangingPunct="0">
                <a:lnSpc>
                  <a:spcPct val="90000"/>
                </a:lnSpc>
                <a:spcBef>
                  <a:spcPts val="600"/>
                </a:spcBef>
                <a:buFont typeface="Arial" panose="020B0604020202020204" pitchFamily="34" charset="0"/>
                <a:buChar char="–"/>
              </a:pPr>
              <a:endParaRPr lang="en-US" sz="1400" kern="0" dirty="0">
                <a:solidFill>
                  <a:srgbClr val="212E35"/>
                </a:solidFill>
                <a:latin typeface="Calibri" panose="020F0502020204030204" pitchFamily="34" charset="0"/>
                <a:cs typeface="Calibri" panose="020F0502020204030204" pitchFamily="34" charset="0"/>
                <a:sym typeface="Calibri"/>
              </a:endParaRPr>
            </a:p>
          </p:txBody>
        </p:sp>
      </p:grpSp>
      <p:sp>
        <p:nvSpPr>
          <p:cNvPr id="20" name="TextBox 19">
            <a:extLst>
              <a:ext uri="{FF2B5EF4-FFF2-40B4-BE49-F238E27FC236}">
                <a16:creationId xmlns:a16="http://schemas.microsoft.com/office/drawing/2014/main" id="{56EFC736-26F2-47C1-A875-D0D813E050A5}"/>
              </a:ext>
            </a:extLst>
          </p:cNvPr>
          <p:cNvSpPr txBox="1"/>
          <p:nvPr/>
        </p:nvSpPr>
        <p:spPr>
          <a:xfrm>
            <a:off x="5416946" y="3560012"/>
            <a:ext cx="2159234" cy="862883"/>
          </a:xfrm>
          <a:prstGeom prst="rect">
            <a:avLst/>
          </a:prstGeom>
          <a:noFill/>
        </p:spPr>
        <p:txBody>
          <a:bodyPr wrap="square" lIns="0" tIns="0" rIns="0" bIns="0" rtlCol="0">
            <a:noAutofit/>
          </a:bodyPr>
          <a:lstStyle/>
          <a:p>
            <a:pPr marL="182880" indent="-182880">
              <a:lnSpc>
                <a:spcPct val="90000"/>
              </a:lnSpc>
              <a:spcBef>
                <a:spcPts val="600"/>
              </a:spcBef>
              <a:buFont typeface="Arial" panose="020B0604020202020204" pitchFamily="34" charset="0"/>
              <a:buChar char="–"/>
            </a:pPr>
            <a:r>
              <a:rPr lang="en-US" dirty="0"/>
              <a:t>SMA customer challenges and key outcomes</a:t>
            </a:r>
          </a:p>
          <a:p>
            <a:pPr marL="182880" indent="-182880">
              <a:lnSpc>
                <a:spcPct val="90000"/>
              </a:lnSpc>
              <a:spcBef>
                <a:spcPts val="600"/>
              </a:spcBef>
              <a:buFont typeface="Arial" panose="020B0604020202020204" pitchFamily="34" charset="0"/>
              <a:buChar char="–"/>
            </a:pPr>
            <a:r>
              <a:rPr lang="en-US" dirty="0"/>
              <a:t>SMA capabilities</a:t>
            </a:r>
          </a:p>
          <a:p>
            <a:pPr marL="182880" indent="-182880">
              <a:lnSpc>
                <a:spcPct val="90000"/>
              </a:lnSpc>
              <a:spcBef>
                <a:spcPts val="600"/>
              </a:spcBef>
              <a:buFont typeface="Arial" panose="020B0604020202020204" pitchFamily="34" charset="0"/>
              <a:buChar char="–"/>
            </a:pPr>
            <a:r>
              <a:rPr lang="en-US" dirty="0"/>
              <a:t>SMA Suite editions and licensing structure</a:t>
            </a:r>
          </a:p>
          <a:p>
            <a:pPr marL="182880" indent="-182880">
              <a:lnSpc>
                <a:spcPct val="90000"/>
              </a:lnSpc>
              <a:spcBef>
                <a:spcPts val="600"/>
              </a:spcBef>
              <a:buFont typeface="Arial" panose="020B0604020202020204" pitchFamily="34" charset="0"/>
              <a:buChar char="–"/>
            </a:pPr>
            <a:r>
              <a:rPr lang="en-US" dirty="0"/>
              <a:t>SMA differentiators</a:t>
            </a:r>
          </a:p>
          <a:p>
            <a:pPr marL="182880" indent="-182880" defTabSz="914400" hangingPunct="0">
              <a:lnSpc>
                <a:spcPct val="90000"/>
              </a:lnSpc>
              <a:spcBef>
                <a:spcPts val="600"/>
              </a:spcBef>
              <a:buFont typeface="Arial" panose="020B0604020202020204" pitchFamily="34" charset="0"/>
              <a:buChar char="–"/>
            </a:pPr>
            <a:endParaRPr lang="en-US" kern="0" dirty="0">
              <a:solidFill>
                <a:srgbClr val="212E35"/>
              </a:solidFill>
              <a:latin typeface="Calibri"/>
              <a:cs typeface="Calibri"/>
              <a:sym typeface="Calibri"/>
            </a:endParaRPr>
          </a:p>
          <a:p>
            <a:pPr marL="182880" indent="-182880" defTabSz="914400" hangingPunct="0">
              <a:lnSpc>
                <a:spcPct val="90000"/>
              </a:lnSpc>
              <a:spcBef>
                <a:spcPts val="600"/>
              </a:spcBef>
              <a:buFont typeface="Arial" panose="020B0604020202020204" pitchFamily="34" charset="0"/>
              <a:buChar char="–"/>
            </a:pPr>
            <a:endParaRPr lang="en-US" kern="0" dirty="0">
              <a:solidFill>
                <a:srgbClr val="212E35"/>
              </a:solidFill>
              <a:latin typeface="Calibri"/>
              <a:cs typeface="Calibri"/>
              <a:sym typeface="Calibri"/>
            </a:endParaRPr>
          </a:p>
        </p:txBody>
      </p:sp>
      <p:grpSp>
        <p:nvGrpSpPr>
          <p:cNvPr id="23" name="Group 22">
            <a:extLst>
              <a:ext uri="{FF2B5EF4-FFF2-40B4-BE49-F238E27FC236}">
                <a16:creationId xmlns:a16="http://schemas.microsoft.com/office/drawing/2014/main" id="{59140316-806B-4633-A498-9C4E2497074C}"/>
              </a:ext>
            </a:extLst>
          </p:cNvPr>
          <p:cNvGrpSpPr/>
          <p:nvPr/>
        </p:nvGrpSpPr>
        <p:grpSpPr>
          <a:xfrm>
            <a:off x="7812244" y="1697772"/>
            <a:ext cx="1783970" cy="3226264"/>
            <a:chOff x="1143000" y="1776047"/>
            <a:chExt cx="1968843" cy="4108939"/>
          </a:xfrm>
        </p:grpSpPr>
        <p:sp>
          <p:nvSpPr>
            <p:cNvPr id="26" name="Rectangle 25">
              <a:extLst>
                <a:ext uri="{FF2B5EF4-FFF2-40B4-BE49-F238E27FC236}">
                  <a16:creationId xmlns:a16="http://schemas.microsoft.com/office/drawing/2014/main" id="{FBCC2ACB-475D-4E07-A6E0-8D6BB61BA9BA}"/>
                </a:ext>
              </a:extLst>
            </p:cNvPr>
            <p:cNvSpPr/>
            <p:nvPr/>
          </p:nvSpPr>
          <p:spPr bwMode="gray">
            <a:xfrm>
              <a:off x="1143000" y="1776047"/>
              <a:ext cx="1968843" cy="1774315"/>
            </a:xfrm>
            <a:prstGeom prst="rect">
              <a:avLst/>
            </a:prstGeom>
            <a:solidFill>
              <a:srgbClr val="0C90EB"/>
            </a:solid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hangingPunct="0">
                <a:lnSpc>
                  <a:spcPct val="90000"/>
                </a:lnSpc>
              </a:pPr>
              <a:r>
                <a:rPr lang="en-US" b="1" kern="0" dirty="0">
                  <a:solidFill>
                    <a:srgbClr val="FFFFFF"/>
                  </a:solidFill>
                  <a:latin typeface="Calibri" panose="020F0502020204030204" pitchFamily="34" charset="0"/>
                  <a:cs typeface="Calibri" panose="020F0502020204030204" pitchFamily="34" charset="0"/>
                  <a:sym typeface="Calibri"/>
                </a:rPr>
                <a:t>Recommended Pre-Study</a:t>
              </a:r>
            </a:p>
          </p:txBody>
        </p:sp>
        <p:sp>
          <p:nvSpPr>
            <p:cNvPr id="27" name="Rectangle 26">
              <a:extLst>
                <a:ext uri="{FF2B5EF4-FFF2-40B4-BE49-F238E27FC236}">
                  <a16:creationId xmlns:a16="http://schemas.microsoft.com/office/drawing/2014/main" id="{E54D93C3-0AF6-4FD3-B388-6FB8AF186424}"/>
                </a:ext>
              </a:extLst>
            </p:cNvPr>
            <p:cNvSpPr/>
            <p:nvPr/>
          </p:nvSpPr>
          <p:spPr bwMode="gray">
            <a:xfrm>
              <a:off x="1143000" y="3643747"/>
              <a:ext cx="1968843" cy="2241239"/>
            </a:xfrm>
            <a:prstGeom prst="rect">
              <a:avLst/>
            </a:prstGeom>
            <a:noFill/>
            <a:ln w="19050">
              <a:solidFill>
                <a:srgbClr val="29CE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82880" indent="-182880" defTabSz="914400" hangingPunct="0">
                <a:lnSpc>
                  <a:spcPct val="90000"/>
                </a:lnSpc>
                <a:spcBef>
                  <a:spcPts val="600"/>
                </a:spcBef>
                <a:buFont typeface="Arial" panose="020B0604020202020204" pitchFamily="34" charset="0"/>
                <a:buChar char="–"/>
              </a:pPr>
              <a:endParaRPr lang="en-US" sz="1400" kern="0" dirty="0">
                <a:solidFill>
                  <a:srgbClr val="212E35"/>
                </a:solidFill>
                <a:latin typeface="Calibri" panose="020F0502020204030204" pitchFamily="34" charset="0"/>
                <a:cs typeface="Calibri" panose="020F0502020204030204" pitchFamily="34" charset="0"/>
                <a:sym typeface="Calibri"/>
              </a:endParaRPr>
            </a:p>
          </p:txBody>
        </p:sp>
      </p:grpSp>
      <p:sp>
        <p:nvSpPr>
          <p:cNvPr id="29" name="TextBox 28">
            <a:extLst>
              <a:ext uri="{FF2B5EF4-FFF2-40B4-BE49-F238E27FC236}">
                <a16:creationId xmlns:a16="http://schemas.microsoft.com/office/drawing/2014/main" id="{57CACB5E-F19A-4FF1-908D-57971B239CB2}"/>
              </a:ext>
            </a:extLst>
          </p:cNvPr>
          <p:cNvSpPr txBox="1"/>
          <p:nvPr/>
        </p:nvSpPr>
        <p:spPr>
          <a:xfrm>
            <a:off x="7901890" y="3277029"/>
            <a:ext cx="1564840" cy="453625"/>
          </a:xfrm>
          <a:prstGeom prst="rect">
            <a:avLst/>
          </a:prstGeom>
          <a:noFill/>
        </p:spPr>
        <p:txBody>
          <a:bodyPr wrap="square" lIns="0" tIns="0" rIns="0" bIns="0" rtlCol="0">
            <a:noAutofit/>
          </a:bodyPr>
          <a:lstStyle/>
          <a:p>
            <a:pPr marL="182880" indent="-182880">
              <a:lnSpc>
                <a:spcPct val="90000"/>
              </a:lnSpc>
              <a:spcBef>
                <a:spcPts val="600"/>
              </a:spcBef>
              <a:buFont typeface="Arial" panose="020B0604020202020204" pitchFamily="34" charset="0"/>
              <a:buChar char="–"/>
            </a:pPr>
            <a:r>
              <a:rPr lang="en-US" dirty="0">
                <a:hlinkClick r:id="rId3"/>
              </a:rPr>
              <a:t>L110 to L150</a:t>
            </a:r>
            <a:endParaRPr lang="en-US" dirty="0"/>
          </a:p>
          <a:p>
            <a:pPr marL="182880" indent="-182880">
              <a:lnSpc>
                <a:spcPct val="90000"/>
              </a:lnSpc>
              <a:spcBef>
                <a:spcPts val="600"/>
              </a:spcBef>
              <a:buFont typeface="Arial" panose="020B0604020202020204" pitchFamily="34" charset="0"/>
              <a:buChar char="–"/>
            </a:pPr>
            <a:r>
              <a:rPr lang="en-US" dirty="0">
                <a:hlinkClick r:id="rId4"/>
              </a:rPr>
              <a:t>L210 to L240</a:t>
            </a:r>
            <a:endParaRPr lang="en-US" dirty="0"/>
          </a:p>
        </p:txBody>
      </p:sp>
    </p:spTree>
    <p:extLst>
      <p:ext uri="{BB962C8B-B14F-4D97-AF65-F5344CB8AC3E}">
        <p14:creationId xmlns:p14="http://schemas.microsoft.com/office/powerpoint/2010/main" val="334454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pPr marL="457200" indent="-457200">
              <a:buFont typeface="Wingdings" panose="05000000000000000000" pitchFamily="2" charset="2"/>
              <a:buChar char="§"/>
            </a:pPr>
            <a:r>
              <a:rPr lang="en-US" dirty="0"/>
              <a:t>SMA customer challenges</a:t>
            </a:r>
          </a:p>
          <a:p>
            <a:pPr marL="457200" indent="-457200">
              <a:buFont typeface="Wingdings" panose="05000000000000000000" pitchFamily="2" charset="2"/>
              <a:buChar char="§"/>
            </a:pPr>
            <a:r>
              <a:rPr lang="en-US" dirty="0"/>
              <a:t>Micro Focus’s SMA solution</a:t>
            </a:r>
          </a:p>
          <a:p>
            <a:pPr marL="457200" indent="-457200">
              <a:buFont typeface="Wingdings" panose="05000000000000000000" pitchFamily="2" charset="2"/>
              <a:buChar char="§"/>
            </a:pPr>
            <a:r>
              <a:rPr lang="en-US" dirty="0"/>
              <a:t>Key outcomes</a:t>
            </a:r>
          </a:p>
        </p:txBody>
      </p:sp>
      <p:sp>
        <p:nvSpPr>
          <p:cNvPr id="2" name="Title 1"/>
          <p:cNvSpPr>
            <a:spLocks noGrp="1"/>
          </p:cNvSpPr>
          <p:nvPr>
            <p:ph type="title"/>
          </p:nvPr>
        </p:nvSpPr>
        <p:spPr/>
        <p:txBody>
          <a:bodyPr/>
          <a:lstStyle/>
          <a:p>
            <a:r>
              <a:rPr lang="en-US" dirty="0"/>
              <a:t>What is the SMA Suite?</a:t>
            </a:r>
          </a:p>
        </p:txBody>
      </p:sp>
      <p:sp>
        <p:nvSpPr>
          <p:cNvPr id="4" name="Slide Number Placeholder 3"/>
          <p:cNvSpPr>
            <a:spLocks noGrp="1"/>
          </p:cNvSpPr>
          <p:nvPr>
            <p:ph type="sldNum" sz="quarter" idx="4"/>
          </p:nvPr>
        </p:nvSpPr>
        <p:spPr/>
        <p:txBody>
          <a:bodyPr/>
          <a:lstStyle/>
          <a:p>
            <a:fld id="{B016F8AB-BCEA-4347-8BA6-BE776009BC89}" type="slidenum">
              <a:rPr lang="en-US" smtClean="0">
                <a:solidFill>
                  <a:prstClr val="white"/>
                </a:solidFill>
              </a:rPr>
              <a:pPr/>
              <a:t>4</a:t>
            </a:fld>
            <a:endParaRPr lang="en-US" dirty="0">
              <a:solidFill>
                <a:prstClr val="white"/>
              </a:solidFill>
            </a:endParaRPr>
          </a:p>
        </p:txBody>
      </p:sp>
    </p:spTree>
    <p:extLst>
      <p:ext uri="{BB962C8B-B14F-4D97-AF65-F5344CB8AC3E}">
        <p14:creationId xmlns:p14="http://schemas.microsoft.com/office/powerpoint/2010/main" val="1199260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Management Challenges</a:t>
            </a:r>
            <a:endParaRPr lang="en-GB" dirty="0"/>
          </a:p>
        </p:txBody>
      </p:sp>
      <p:sp>
        <p:nvSpPr>
          <p:cNvPr id="4" name="Slide Number Placeholder 3"/>
          <p:cNvSpPr>
            <a:spLocks noGrp="1"/>
          </p:cNvSpPr>
          <p:nvPr>
            <p:ph type="sldNum" sz="quarter" idx="4"/>
          </p:nvPr>
        </p:nvSpPr>
        <p:spPr/>
        <p:txBody>
          <a:bodyPr/>
          <a:lstStyle/>
          <a:p>
            <a:fld id="{B016F8AB-BCEA-4347-8BA6-BE776009BC89}" type="slidenum">
              <a:rPr lang="en-GB" smtClean="0"/>
              <a:pPr/>
              <a:t>5</a:t>
            </a:fld>
            <a:endParaRPr lang="en-GB" dirty="0"/>
          </a:p>
        </p:txBody>
      </p:sp>
      <p:sp>
        <p:nvSpPr>
          <p:cNvPr id="28" name="TextBox 27"/>
          <p:cNvSpPr txBox="1"/>
          <p:nvPr/>
        </p:nvSpPr>
        <p:spPr>
          <a:xfrm>
            <a:off x="949365" y="4619166"/>
            <a:ext cx="2000290" cy="914400"/>
          </a:xfrm>
          <a:prstGeom prst="rect">
            <a:avLst/>
          </a:prstGeom>
          <a:solidFill>
            <a:schemeClr val="bg1"/>
          </a:solidFill>
          <a:ln w="28575">
            <a:solidFill>
              <a:schemeClr val="accent1"/>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Dissatisfied users bypass the service desk</a:t>
            </a:r>
          </a:p>
        </p:txBody>
      </p:sp>
      <p:sp>
        <p:nvSpPr>
          <p:cNvPr id="29" name="TextBox 28"/>
          <p:cNvSpPr txBox="1"/>
          <p:nvPr/>
        </p:nvSpPr>
        <p:spPr>
          <a:xfrm>
            <a:off x="3055809" y="4619166"/>
            <a:ext cx="2000290" cy="914400"/>
          </a:xfrm>
          <a:prstGeom prst="rect">
            <a:avLst/>
          </a:prstGeom>
          <a:solidFill>
            <a:schemeClr val="bg1"/>
          </a:solidFill>
          <a:ln w="28575">
            <a:solidFill>
              <a:schemeClr val="accent2"/>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Proliferation of shadow IT and LOB initiatives</a:t>
            </a:r>
          </a:p>
        </p:txBody>
      </p:sp>
      <p:sp>
        <p:nvSpPr>
          <p:cNvPr id="30" name="TextBox 29"/>
          <p:cNvSpPr txBox="1"/>
          <p:nvPr/>
        </p:nvSpPr>
        <p:spPr>
          <a:xfrm>
            <a:off x="7268697" y="4619166"/>
            <a:ext cx="2000290" cy="914400"/>
          </a:xfrm>
          <a:prstGeom prst="rect">
            <a:avLst/>
          </a:prstGeom>
          <a:solidFill>
            <a:schemeClr val="bg1"/>
          </a:solidFill>
          <a:ln w="28575">
            <a:solidFill>
              <a:schemeClr val="accent4"/>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Painful service desk projects with high costs</a:t>
            </a:r>
          </a:p>
        </p:txBody>
      </p:sp>
      <p:sp>
        <p:nvSpPr>
          <p:cNvPr id="31" name="TextBox 30"/>
          <p:cNvSpPr txBox="1"/>
          <p:nvPr/>
        </p:nvSpPr>
        <p:spPr>
          <a:xfrm>
            <a:off x="5162253" y="4619165"/>
            <a:ext cx="2000290" cy="914400"/>
          </a:xfrm>
          <a:prstGeom prst="rect">
            <a:avLst/>
          </a:prstGeom>
          <a:solidFill>
            <a:schemeClr val="bg1"/>
          </a:solidFill>
          <a:ln w="28575">
            <a:solidFill>
              <a:schemeClr val="accent3"/>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Low service quality at high cost</a:t>
            </a:r>
          </a:p>
        </p:txBody>
      </p:sp>
      <p:sp>
        <p:nvSpPr>
          <p:cNvPr id="32" name="TextBox 31"/>
          <p:cNvSpPr txBox="1"/>
          <p:nvPr/>
        </p:nvSpPr>
        <p:spPr>
          <a:xfrm>
            <a:off x="949365" y="1403935"/>
            <a:ext cx="2000290" cy="914400"/>
          </a:xfrm>
          <a:prstGeom prst="rect">
            <a:avLst/>
          </a:prstGeom>
          <a:solidFill>
            <a:schemeClr val="bg1"/>
          </a:solidFill>
          <a:ln w="28575">
            <a:solidFill>
              <a:schemeClr val="accent1"/>
            </a:solidFill>
          </a:ln>
        </p:spPr>
        <p:txBody>
          <a:bodyPr wrap="square" lIns="182880" tIns="180000" rIns="182880" bIns="180000" rtlCol="0" anchor="ctr">
            <a:noAutofit/>
          </a:bodyPr>
          <a:lstStyle/>
          <a:p>
            <a:pPr lvl="0">
              <a:lnSpc>
                <a:spcPct val="90000"/>
              </a:lnSpc>
              <a:defRPr/>
            </a:pPr>
            <a:r>
              <a:rPr kumimoji="0" lang="en-US" sz="1600" b="0" i="0" u="none" strike="noStrike" kern="0" cap="none" spc="0" normalizeH="0" baseline="0" noProof="0" dirty="0">
                <a:ln>
                  <a:noFill/>
                </a:ln>
                <a:solidFill>
                  <a:prstClr val="black"/>
                </a:solidFill>
                <a:effectLst/>
                <a:uLnTx/>
                <a:uFillTx/>
              </a:rPr>
              <a:t>S</a:t>
            </a:r>
            <a:r>
              <a:rPr lang="en-US" sz="1600" kern="0" dirty="0">
                <a:solidFill>
                  <a:prstClr val="black"/>
                </a:solidFill>
              </a:rPr>
              <a:t>low and </a:t>
            </a:r>
            <a:br>
              <a:rPr kumimoji="0" lang="en-US" sz="1600" b="0" i="0" u="none" strike="noStrike" kern="0" cap="none" spc="0" normalizeH="0" baseline="0" noProof="0" dirty="0">
                <a:ln>
                  <a:noFill/>
                </a:ln>
                <a:solidFill>
                  <a:prstClr val="black"/>
                </a:solidFill>
                <a:effectLst/>
                <a:uLnTx/>
                <a:uFillTx/>
              </a:rPr>
            </a:br>
            <a:r>
              <a:rPr lang="en-US" sz="1600" kern="0" dirty="0">
                <a:solidFill>
                  <a:prstClr val="black"/>
                </a:solidFill>
              </a:rPr>
              <a:t>unresponsive Service desk </a:t>
            </a:r>
            <a:endParaRPr kumimoji="0" lang="en-US" sz="1600" b="0" i="0" u="none" strike="noStrike" kern="0" cap="none" spc="0" normalizeH="0" baseline="0" noProof="0" dirty="0">
              <a:ln>
                <a:noFill/>
              </a:ln>
              <a:solidFill>
                <a:prstClr val="black"/>
              </a:solidFill>
              <a:effectLst/>
              <a:uLnTx/>
              <a:uFillTx/>
            </a:endParaRPr>
          </a:p>
        </p:txBody>
      </p:sp>
      <p:sp>
        <p:nvSpPr>
          <p:cNvPr id="33" name="TextBox 32"/>
          <p:cNvSpPr txBox="1"/>
          <p:nvPr/>
        </p:nvSpPr>
        <p:spPr>
          <a:xfrm>
            <a:off x="3055809" y="1403935"/>
            <a:ext cx="2000290" cy="914400"/>
          </a:xfrm>
          <a:prstGeom prst="rect">
            <a:avLst/>
          </a:prstGeom>
          <a:solidFill>
            <a:schemeClr val="bg1"/>
          </a:solidFill>
          <a:ln w="28575">
            <a:solidFill>
              <a:schemeClr val="accent2"/>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Inadequate or limited self-service</a:t>
            </a:r>
          </a:p>
        </p:txBody>
      </p:sp>
      <p:sp>
        <p:nvSpPr>
          <p:cNvPr id="34" name="TextBox 33"/>
          <p:cNvSpPr txBox="1"/>
          <p:nvPr/>
        </p:nvSpPr>
        <p:spPr>
          <a:xfrm>
            <a:off x="7268697" y="1403935"/>
            <a:ext cx="2000290" cy="914400"/>
          </a:xfrm>
          <a:prstGeom prst="rect">
            <a:avLst/>
          </a:prstGeom>
          <a:solidFill>
            <a:schemeClr val="bg1"/>
          </a:solidFill>
          <a:ln w="28575">
            <a:solidFill>
              <a:schemeClr val="accent4"/>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Long </a:t>
            </a:r>
            <a:r>
              <a:rPr lang="en-US" sz="1600" kern="0" dirty="0">
                <a:solidFill>
                  <a:prstClr val="black"/>
                </a:solidFill>
              </a:rPr>
              <a:t>deployments</a:t>
            </a:r>
            <a:r>
              <a:rPr kumimoji="0" lang="en-US" sz="1600" b="0" i="0" u="none" strike="noStrike" kern="0" cap="none" spc="0" normalizeH="0" baseline="0" noProof="0" dirty="0">
                <a:ln>
                  <a:noFill/>
                </a:ln>
                <a:solidFill>
                  <a:prstClr val="black"/>
                </a:solidFill>
                <a:effectLst/>
                <a:uLnTx/>
                <a:uFillTx/>
              </a:rPr>
              <a:t> and </a:t>
            </a:r>
            <a:r>
              <a:rPr lang="en-US" sz="1600" kern="0" dirty="0">
                <a:solidFill>
                  <a:prstClr val="black"/>
                </a:solidFill>
              </a:rPr>
              <a:t>costly </a:t>
            </a:r>
            <a:r>
              <a:rPr kumimoji="0" lang="en-US" sz="1600" b="0" i="0" u="none" strike="noStrike" kern="0" cap="none" spc="0" normalizeH="0" baseline="0" noProof="0" dirty="0">
                <a:ln>
                  <a:noFill/>
                </a:ln>
                <a:solidFill>
                  <a:prstClr val="black"/>
                </a:solidFill>
                <a:effectLst/>
                <a:uLnTx/>
                <a:uFillTx/>
              </a:rPr>
              <a:t>upgrades</a:t>
            </a:r>
          </a:p>
        </p:txBody>
      </p:sp>
      <p:sp>
        <p:nvSpPr>
          <p:cNvPr id="35" name="TextBox 34"/>
          <p:cNvSpPr txBox="1"/>
          <p:nvPr/>
        </p:nvSpPr>
        <p:spPr>
          <a:xfrm>
            <a:off x="5162253" y="1403935"/>
            <a:ext cx="2000290" cy="914400"/>
          </a:xfrm>
          <a:prstGeom prst="rect">
            <a:avLst/>
          </a:prstGeom>
          <a:solidFill>
            <a:schemeClr val="bg1"/>
          </a:solidFill>
          <a:ln w="28575">
            <a:solidFill>
              <a:schemeClr val="accent3"/>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Too many </a:t>
            </a:r>
            <a:br>
              <a:rPr kumimoji="0" lang="en-US" sz="1600" b="0" i="0" u="none" strike="noStrike" kern="0" cap="none" spc="0" normalizeH="0" baseline="0" noProof="0" dirty="0">
                <a:ln>
                  <a:noFill/>
                </a:ln>
                <a:solidFill>
                  <a:prstClr val="black"/>
                </a:solidFill>
                <a:effectLst/>
                <a:uLnTx/>
                <a:uFillTx/>
              </a:rPr>
            </a:br>
            <a:r>
              <a:rPr kumimoji="0" lang="en-US" sz="1600" b="0" i="0" u="none" strike="noStrike" kern="0" cap="none" spc="0" normalizeH="0" baseline="0" noProof="0" dirty="0">
                <a:ln>
                  <a:noFill/>
                </a:ln>
                <a:solidFill>
                  <a:prstClr val="black"/>
                </a:solidFill>
                <a:effectLst/>
                <a:uLnTx/>
                <a:uFillTx/>
              </a:rPr>
              <a:t>manual tasks</a:t>
            </a:r>
          </a:p>
        </p:txBody>
      </p:sp>
      <p:sp>
        <p:nvSpPr>
          <p:cNvPr id="39" name="TextBox 38"/>
          <p:cNvSpPr txBox="1"/>
          <p:nvPr/>
        </p:nvSpPr>
        <p:spPr>
          <a:xfrm>
            <a:off x="9375141" y="4619166"/>
            <a:ext cx="2000290" cy="914400"/>
          </a:xfrm>
          <a:prstGeom prst="rect">
            <a:avLst/>
          </a:prstGeom>
          <a:solidFill>
            <a:schemeClr val="bg1"/>
          </a:solidFill>
          <a:ln w="28575">
            <a:solidFill>
              <a:schemeClr val="accent5"/>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Overspend on assets or compliance risk</a:t>
            </a:r>
          </a:p>
        </p:txBody>
      </p:sp>
      <p:sp>
        <p:nvSpPr>
          <p:cNvPr id="40" name="TextBox 39"/>
          <p:cNvSpPr txBox="1"/>
          <p:nvPr/>
        </p:nvSpPr>
        <p:spPr>
          <a:xfrm>
            <a:off x="9375141" y="1403935"/>
            <a:ext cx="2000290" cy="914400"/>
          </a:xfrm>
          <a:prstGeom prst="rect">
            <a:avLst/>
          </a:prstGeom>
          <a:solidFill>
            <a:schemeClr val="bg1"/>
          </a:solidFill>
          <a:ln w="28575">
            <a:solidFill>
              <a:schemeClr val="accent5"/>
            </a:solidFill>
          </a:ln>
        </p:spPr>
        <p:txBody>
          <a:bodyPr wrap="square" lIns="182880" tIns="180000" rIns="182880" bIns="180000" rtlCol="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Unknown asset usage</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170" y="2438582"/>
            <a:ext cx="10417872" cy="2076268"/>
          </a:xfrm>
          <a:prstGeom prst="rect">
            <a:avLst/>
          </a:prstGeom>
        </p:spPr>
      </p:pic>
    </p:spTree>
    <p:extLst>
      <p:ext uri="{BB962C8B-B14F-4D97-AF65-F5344CB8AC3E}">
        <p14:creationId xmlns:p14="http://schemas.microsoft.com/office/powerpoint/2010/main" val="299015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ltGray">
          <a:xfrm>
            <a:off x="2332414" y="4240169"/>
            <a:ext cx="1080000" cy="1055317"/>
          </a:xfrm>
          <a:prstGeom prst="rect">
            <a:avLst/>
          </a:prstGeom>
          <a:noFill/>
          <a:ln w="28575" cap="flat" cmpd="sng" algn="ctr">
            <a:solidFill>
              <a:schemeClr val="accent5"/>
            </a:solidFill>
            <a:prstDash val="solid"/>
            <a:miter lim="800000"/>
          </a:ln>
          <a:effectLst/>
        </p:spPr>
        <p:txBody>
          <a:bodyPr lIns="45711" tIns="91440" rIns="45711" bIns="22855"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12E35"/>
                </a:solidFill>
                <a:effectLst/>
                <a:uLnTx/>
                <a:uFillTx/>
                <a:latin typeface="Calibri" panose="020F0502020204030204"/>
                <a:ea typeface="+mn-ea"/>
                <a:cs typeface="Calibri" panose="020F0502020204030204" pitchFamily="34" charset="0"/>
              </a:rPr>
              <a:t>Machine Learning &amp; Analytics</a:t>
            </a:r>
          </a:p>
        </p:txBody>
      </p:sp>
      <p:sp>
        <p:nvSpPr>
          <p:cNvPr id="2" name="Title 1"/>
          <p:cNvSpPr>
            <a:spLocks noGrp="1"/>
          </p:cNvSpPr>
          <p:nvPr>
            <p:ph type="title"/>
          </p:nvPr>
        </p:nvSpPr>
        <p:spPr/>
        <p:txBody>
          <a:bodyPr/>
          <a:lstStyle/>
          <a:p>
            <a:r>
              <a:rPr lang="en-US" dirty="0"/>
              <a:t>Service Management Automation</a:t>
            </a:r>
          </a:p>
        </p:txBody>
      </p:sp>
      <p:sp>
        <p:nvSpPr>
          <p:cNvPr id="3" name="Slide Number Placeholder 2"/>
          <p:cNvSpPr>
            <a:spLocks noGrp="1"/>
          </p:cNvSpPr>
          <p:nvPr>
            <p:ph type="sldNum" sz="quarter" idx="4"/>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B016F8AB-BCEA-4347-8BA6-BE776009BC89}" type="slidenum">
              <a:rPr kumimoji="0" lang="en-US" sz="1100" b="0" i="0" u="none" strike="noStrike" kern="1200" cap="none" spc="0" normalizeH="0" baseline="0" noProof="0" smtClean="0">
                <a:ln>
                  <a:noFill/>
                </a:ln>
                <a:solidFill>
                  <a:srgbClr val="FFFFFF">
                    <a:lumMod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a:ln>
                <a:noFill/>
              </a:ln>
              <a:solidFill>
                <a:srgbClr val="FFFFFF">
                  <a:lumMod val="75000"/>
                </a:srgbClr>
              </a:solidFill>
              <a:effectLst/>
              <a:uLnTx/>
              <a:uFillTx/>
              <a:latin typeface="Calibri" panose="020F0502020204030204"/>
              <a:ea typeface="+mn-ea"/>
              <a:cs typeface="+mn-cs"/>
            </a:endParaRPr>
          </a:p>
        </p:txBody>
      </p:sp>
      <p:sp>
        <p:nvSpPr>
          <p:cNvPr id="4" name="Text Placeholder 3"/>
          <p:cNvSpPr>
            <a:spLocks noGrp="1"/>
          </p:cNvSpPr>
          <p:nvPr>
            <p:ph type="body" sz="quarter" idx="13"/>
          </p:nvPr>
        </p:nvSpPr>
        <p:spPr/>
        <p:txBody>
          <a:bodyPr/>
          <a:lstStyle/>
          <a:p>
            <a:r>
              <a:rPr lang="en-US" dirty="0"/>
              <a:t>Innovative architecture, built for agility and scale</a:t>
            </a:r>
            <a:endParaRPr lang="en-GB" dirty="0"/>
          </a:p>
        </p:txBody>
      </p:sp>
      <p:sp>
        <p:nvSpPr>
          <p:cNvPr id="48" name="Text Placeholder 3"/>
          <p:cNvSpPr txBox="1">
            <a:spLocks/>
          </p:cNvSpPr>
          <p:nvPr/>
        </p:nvSpPr>
        <p:spPr>
          <a:xfrm>
            <a:off x="530195" y="898570"/>
            <a:ext cx="10969943" cy="381000"/>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12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212E35"/>
              </a:solidFill>
              <a:effectLst/>
              <a:uLnTx/>
              <a:uFillTx/>
              <a:latin typeface="Calibri" panose="020F0502020204030204"/>
              <a:ea typeface="+mn-ea"/>
              <a:cs typeface="Calibri" panose="020F0502020204030204" pitchFamily="34" charset="0"/>
            </a:endParaRPr>
          </a:p>
        </p:txBody>
      </p:sp>
      <p:sp>
        <p:nvSpPr>
          <p:cNvPr id="181" name="Content Placeholder 8"/>
          <p:cNvSpPr txBox="1">
            <a:spLocks/>
          </p:cNvSpPr>
          <p:nvPr/>
        </p:nvSpPr>
        <p:spPr>
          <a:xfrm>
            <a:off x="6503309" y="1776118"/>
            <a:ext cx="4876711" cy="3821288"/>
          </a:xfrm>
          <a:prstGeom prst="rect">
            <a:avLst/>
          </a:prstGeom>
        </p:spPr>
        <p:txBody>
          <a:bodyPr anchor="ct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20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Machine learning and analytics based service desk</a:t>
            </a:r>
          </a:p>
          <a:p>
            <a:pPr marL="228600" marR="0" lvl="0" indent="-228600" algn="l" defTabSz="914400" rtl="0" eaLnBrk="1" fontAlgn="auto" latinLnBrk="0" hangingPunct="1">
              <a:lnSpc>
                <a:spcPct val="90000"/>
              </a:lnSpc>
              <a:spcBef>
                <a:spcPts val="120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Smart self-service with social collaboration</a:t>
            </a:r>
          </a:p>
          <a:p>
            <a:pPr marL="228600" marR="0" lvl="0" indent="-228600" algn="l" defTabSz="914400" rtl="0" eaLnBrk="1" fontAlgn="auto" latinLnBrk="0" hangingPunct="1">
              <a:lnSpc>
                <a:spcPct val="90000"/>
              </a:lnSpc>
              <a:spcBef>
                <a:spcPts val="120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Modern user experience for enterprise applications</a:t>
            </a:r>
          </a:p>
          <a:p>
            <a:pPr marL="228600" marR="0" lvl="0" indent="-228600" algn="l" defTabSz="914400" rtl="0" eaLnBrk="1" fontAlgn="auto" latinLnBrk="0" hangingPunct="1">
              <a:lnSpc>
                <a:spcPct val="90000"/>
              </a:lnSpc>
              <a:spcBef>
                <a:spcPts val="120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Codeless configuration and easy upgrades</a:t>
            </a:r>
          </a:p>
          <a:p>
            <a:pPr marL="228600" marR="0" lvl="0" indent="-228600" algn="l" defTabSz="914400" rtl="0" eaLnBrk="1" fontAlgn="auto" latinLnBrk="0" hangingPunct="1">
              <a:lnSpc>
                <a:spcPct val="90000"/>
              </a:lnSpc>
              <a:spcBef>
                <a:spcPts val="120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Containerized ITOM platform with flexible deployment options</a:t>
            </a:r>
          </a:p>
          <a:p>
            <a:pPr marL="228600" marR="0" lvl="0" indent="-228600" algn="l" defTabSz="914400" rtl="0" eaLnBrk="1" fontAlgn="auto" latinLnBrk="0" hangingPunct="1">
              <a:lnSpc>
                <a:spcPct val="90000"/>
              </a:lnSpc>
              <a:spcBef>
                <a:spcPts val="1200"/>
              </a:spcBef>
              <a:spcAft>
                <a:spcPts val="3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Multi-tenancy support for internal and external service providers </a:t>
            </a:r>
          </a:p>
        </p:txBody>
      </p:sp>
      <p:sp>
        <p:nvSpPr>
          <p:cNvPr id="26" name="Rectangle 25"/>
          <p:cNvSpPr/>
          <p:nvPr/>
        </p:nvSpPr>
        <p:spPr bwMode="ltGray">
          <a:xfrm>
            <a:off x="953454" y="4124519"/>
            <a:ext cx="5149214" cy="1265429"/>
          </a:xfrm>
          <a:prstGeom prst="rect">
            <a:avLst/>
          </a:prstGeom>
          <a:noFill/>
          <a:ln w="28575" cap="flat" cmpd="sng" algn="ctr">
            <a:solidFill>
              <a:sysClr val="window" lastClr="FFFFFF">
                <a:lumMod val="50000"/>
              </a:sysClr>
            </a:solidFill>
            <a:prstDash val="solid"/>
            <a:miter lim="800000"/>
          </a:ln>
          <a:effectLst/>
        </p:spPr>
        <p:txBody>
          <a:bodyPr lIns="45711" tIns="22855" rIns="45711" bIns="22855" rtlCol="0" anchor="ctr"/>
          <a:lstStyle/>
          <a:p>
            <a:pPr marL="0" marR="0" lvl="0" indent="0" algn="ctr" defTabSz="914149" rtl="0"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solidFill>
              <a:effectLst/>
              <a:uLnTx/>
              <a:uFillTx/>
              <a:latin typeface="Calibri" panose="020F0502020204030204"/>
              <a:ea typeface="+mn-ea"/>
              <a:cs typeface="Arial"/>
            </a:endParaRPr>
          </a:p>
        </p:txBody>
      </p:sp>
      <p:grpSp>
        <p:nvGrpSpPr>
          <p:cNvPr id="29" name="Group 28"/>
          <p:cNvGrpSpPr/>
          <p:nvPr/>
        </p:nvGrpSpPr>
        <p:grpSpPr>
          <a:xfrm>
            <a:off x="2520116" y="2710217"/>
            <a:ext cx="369958" cy="308721"/>
            <a:chOff x="2648492" y="1964784"/>
            <a:chExt cx="438310" cy="365760"/>
          </a:xfrm>
          <a:solidFill>
            <a:schemeClr val="accent1"/>
          </a:solidFill>
        </p:grpSpPr>
        <p:sp>
          <p:nvSpPr>
            <p:cNvPr id="30" name="Freeform 254"/>
            <p:cNvSpPr>
              <a:spLocks noChangeArrowheads="1"/>
            </p:cNvSpPr>
            <p:nvPr/>
          </p:nvSpPr>
          <p:spPr bwMode="auto">
            <a:xfrm>
              <a:off x="2648492" y="1964784"/>
              <a:ext cx="438310" cy="365760"/>
            </a:xfrm>
            <a:custGeom>
              <a:avLst/>
              <a:gdLst>
                <a:gd name="T0" fmla="*/ 639 w 640"/>
                <a:gd name="T1" fmla="*/ 480 h 534"/>
                <a:gd name="T2" fmla="*/ 639 w 640"/>
                <a:gd name="T3" fmla="*/ 480 h 534"/>
                <a:gd name="T4" fmla="*/ 639 w 640"/>
                <a:gd name="T5" fmla="*/ 479 h 534"/>
                <a:gd name="T6" fmla="*/ 639 w 640"/>
                <a:gd name="T7" fmla="*/ 476 h 534"/>
                <a:gd name="T8" fmla="*/ 597 w 640"/>
                <a:gd name="T9" fmla="*/ 371 h 534"/>
                <a:gd name="T10" fmla="*/ 597 w 640"/>
                <a:gd name="T11" fmla="*/ 62 h 534"/>
                <a:gd name="T12" fmla="*/ 549 w 640"/>
                <a:gd name="T13" fmla="*/ 0 h 534"/>
                <a:gd name="T14" fmla="*/ 101 w 640"/>
                <a:gd name="T15" fmla="*/ 0 h 534"/>
                <a:gd name="T16" fmla="*/ 42 w 640"/>
                <a:gd name="T17" fmla="*/ 62 h 534"/>
                <a:gd name="T18" fmla="*/ 42 w 640"/>
                <a:gd name="T19" fmla="*/ 371 h 534"/>
                <a:gd name="T20" fmla="*/ 0 w 640"/>
                <a:gd name="T21" fmla="*/ 476 h 534"/>
                <a:gd name="T22" fmla="*/ 0 w 640"/>
                <a:gd name="T23" fmla="*/ 479 h 534"/>
                <a:gd name="T24" fmla="*/ 0 w 640"/>
                <a:gd name="T25" fmla="*/ 480 h 534"/>
                <a:gd name="T26" fmla="*/ 0 w 640"/>
                <a:gd name="T27" fmla="*/ 487 h 534"/>
                <a:gd name="T28" fmla="*/ 48 w 640"/>
                <a:gd name="T29" fmla="*/ 533 h 534"/>
                <a:gd name="T30" fmla="*/ 581 w 640"/>
                <a:gd name="T31" fmla="*/ 533 h 534"/>
                <a:gd name="T32" fmla="*/ 639 w 640"/>
                <a:gd name="T33" fmla="*/ 487 h 534"/>
                <a:gd name="T34" fmla="*/ 639 w 640"/>
                <a:gd name="T35" fmla="*/ 480 h 534"/>
                <a:gd name="T36" fmla="*/ 64 w 640"/>
                <a:gd name="T37" fmla="*/ 62 h 534"/>
                <a:gd name="T38" fmla="*/ 64 w 640"/>
                <a:gd name="T39" fmla="*/ 62 h 534"/>
                <a:gd name="T40" fmla="*/ 101 w 640"/>
                <a:gd name="T41" fmla="*/ 21 h 534"/>
                <a:gd name="T42" fmla="*/ 549 w 640"/>
                <a:gd name="T43" fmla="*/ 21 h 534"/>
                <a:gd name="T44" fmla="*/ 575 w 640"/>
                <a:gd name="T45" fmla="*/ 62 h 534"/>
                <a:gd name="T46" fmla="*/ 575 w 640"/>
                <a:gd name="T47" fmla="*/ 363 h 534"/>
                <a:gd name="T48" fmla="*/ 64 w 640"/>
                <a:gd name="T49" fmla="*/ 363 h 534"/>
                <a:gd name="T50" fmla="*/ 64 w 640"/>
                <a:gd name="T51" fmla="*/ 62 h 534"/>
                <a:gd name="T52" fmla="*/ 60 w 640"/>
                <a:gd name="T53" fmla="*/ 384 h 534"/>
                <a:gd name="T54" fmla="*/ 60 w 640"/>
                <a:gd name="T55" fmla="*/ 384 h 534"/>
                <a:gd name="T56" fmla="*/ 580 w 640"/>
                <a:gd name="T57" fmla="*/ 384 h 534"/>
                <a:gd name="T58" fmla="*/ 613 w 640"/>
                <a:gd name="T59" fmla="*/ 469 h 534"/>
                <a:gd name="T60" fmla="*/ 26 w 640"/>
                <a:gd name="T61" fmla="*/ 469 h 534"/>
                <a:gd name="T62" fmla="*/ 60 w 640"/>
                <a:gd name="T63" fmla="*/ 384 h 534"/>
                <a:gd name="T64" fmla="*/ 581 w 640"/>
                <a:gd name="T65" fmla="*/ 512 h 534"/>
                <a:gd name="T66" fmla="*/ 581 w 640"/>
                <a:gd name="T67" fmla="*/ 512 h 534"/>
                <a:gd name="T68" fmla="*/ 48 w 640"/>
                <a:gd name="T69" fmla="*/ 512 h 534"/>
                <a:gd name="T70" fmla="*/ 21 w 640"/>
                <a:gd name="T71" fmla="*/ 490 h 534"/>
                <a:gd name="T72" fmla="*/ 618 w 640"/>
                <a:gd name="T73" fmla="*/ 490 h 534"/>
                <a:gd name="T74" fmla="*/ 581 w 640"/>
                <a:gd name="T75" fmla="*/ 5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534">
                  <a:moveTo>
                    <a:pt x="639" y="480"/>
                  </a:moveTo>
                  <a:lnTo>
                    <a:pt x="639" y="480"/>
                  </a:lnTo>
                  <a:lnTo>
                    <a:pt x="639" y="479"/>
                  </a:lnTo>
                  <a:cubicBezTo>
                    <a:pt x="639" y="478"/>
                    <a:pt x="639" y="477"/>
                    <a:pt x="639" y="476"/>
                  </a:cubicBezTo>
                  <a:cubicBezTo>
                    <a:pt x="597" y="371"/>
                    <a:pt x="597" y="371"/>
                    <a:pt x="597" y="371"/>
                  </a:cubicBezTo>
                  <a:cubicBezTo>
                    <a:pt x="597" y="62"/>
                    <a:pt x="597" y="62"/>
                    <a:pt x="597" y="62"/>
                  </a:cubicBezTo>
                  <a:cubicBezTo>
                    <a:pt x="597" y="36"/>
                    <a:pt x="578" y="0"/>
                    <a:pt x="549" y="0"/>
                  </a:cubicBezTo>
                  <a:cubicBezTo>
                    <a:pt x="101" y="0"/>
                    <a:pt x="101" y="0"/>
                    <a:pt x="101" y="0"/>
                  </a:cubicBezTo>
                  <a:cubicBezTo>
                    <a:pt x="74" y="0"/>
                    <a:pt x="42" y="32"/>
                    <a:pt x="42" y="62"/>
                  </a:cubicBezTo>
                  <a:cubicBezTo>
                    <a:pt x="42" y="371"/>
                    <a:pt x="42" y="371"/>
                    <a:pt x="42" y="371"/>
                  </a:cubicBezTo>
                  <a:cubicBezTo>
                    <a:pt x="0" y="476"/>
                    <a:pt x="0" y="476"/>
                    <a:pt x="0" y="476"/>
                  </a:cubicBezTo>
                  <a:cubicBezTo>
                    <a:pt x="0" y="477"/>
                    <a:pt x="0" y="478"/>
                    <a:pt x="0" y="479"/>
                  </a:cubicBezTo>
                  <a:lnTo>
                    <a:pt x="0" y="480"/>
                  </a:lnTo>
                  <a:cubicBezTo>
                    <a:pt x="0" y="487"/>
                    <a:pt x="0" y="487"/>
                    <a:pt x="0" y="487"/>
                  </a:cubicBezTo>
                  <a:cubicBezTo>
                    <a:pt x="0" y="514"/>
                    <a:pt x="19" y="533"/>
                    <a:pt x="48" y="533"/>
                  </a:cubicBezTo>
                  <a:cubicBezTo>
                    <a:pt x="581" y="533"/>
                    <a:pt x="581" y="533"/>
                    <a:pt x="581" y="533"/>
                  </a:cubicBezTo>
                  <a:cubicBezTo>
                    <a:pt x="609" y="533"/>
                    <a:pt x="639" y="515"/>
                    <a:pt x="639" y="487"/>
                  </a:cubicBezTo>
                  <a:lnTo>
                    <a:pt x="639" y="480"/>
                  </a:lnTo>
                  <a:close/>
                  <a:moveTo>
                    <a:pt x="64" y="62"/>
                  </a:moveTo>
                  <a:lnTo>
                    <a:pt x="64" y="62"/>
                  </a:lnTo>
                  <a:cubicBezTo>
                    <a:pt x="64" y="44"/>
                    <a:pt x="86" y="21"/>
                    <a:pt x="101" y="21"/>
                  </a:cubicBezTo>
                  <a:cubicBezTo>
                    <a:pt x="549" y="21"/>
                    <a:pt x="549" y="21"/>
                    <a:pt x="549" y="21"/>
                  </a:cubicBezTo>
                  <a:cubicBezTo>
                    <a:pt x="563" y="21"/>
                    <a:pt x="575" y="43"/>
                    <a:pt x="575" y="62"/>
                  </a:cubicBezTo>
                  <a:cubicBezTo>
                    <a:pt x="575" y="363"/>
                    <a:pt x="575" y="363"/>
                    <a:pt x="575" y="363"/>
                  </a:cubicBezTo>
                  <a:cubicBezTo>
                    <a:pt x="64" y="363"/>
                    <a:pt x="64" y="363"/>
                    <a:pt x="64" y="363"/>
                  </a:cubicBezTo>
                  <a:lnTo>
                    <a:pt x="64" y="62"/>
                  </a:lnTo>
                  <a:close/>
                  <a:moveTo>
                    <a:pt x="60" y="384"/>
                  </a:moveTo>
                  <a:lnTo>
                    <a:pt x="60" y="384"/>
                  </a:lnTo>
                  <a:cubicBezTo>
                    <a:pt x="580" y="384"/>
                    <a:pt x="580" y="384"/>
                    <a:pt x="580" y="384"/>
                  </a:cubicBezTo>
                  <a:cubicBezTo>
                    <a:pt x="613" y="469"/>
                    <a:pt x="613" y="469"/>
                    <a:pt x="613" y="469"/>
                  </a:cubicBezTo>
                  <a:cubicBezTo>
                    <a:pt x="26" y="469"/>
                    <a:pt x="26" y="469"/>
                    <a:pt x="26" y="469"/>
                  </a:cubicBezTo>
                  <a:lnTo>
                    <a:pt x="60" y="384"/>
                  </a:lnTo>
                  <a:close/>
                  <a:moveTo>
                    <a:pt x="581" y="512"/>
                  </a:moveTo>
                  <a:lnTo>
                    <a:pt x="581" y="512"/>
                  </a:lnTo>
                  <a:cubicBezTo>
                    <a:pt x="48" y="512"/>
                    <a:pt x="48" y="512"/>
                    <a:pt x="48" y="512"/>
                  </a:cubicBezTo>
                  <a:cubicBezTo>
                    <a:pt x="40" y="512"/>
                    <a:pt x="23" y="509"/>
                    <a:pt x="21" y="490"/>
                  </a:cubicBezTo>
                  <a:cubicBezTo>
                    <a:pt x="618" y="490"/>
                    <a:pt x="618" y="490"/>
                    <a:pt x="618" y="490"/>
                  </a:cubicBezTo>
                  <a:cubicBezTo>
                    <a:pt x="615" y="503"/>
                    <a:pt x="597" y="512"/>
                    <a:pt x="581" y="512"/>
                  </a:cubicBez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64"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31" name="Freeform 255"/>
            <p:cNvSpPr>
              <a:spLocks noChangeArrowheads="1"/>
            </p:cNvSpPr>
            <p:nvPr/>
          </p:nvSpPr>
          <p:spPr bwMode="auto">
            <a:xfrm>
              <a:off x="2721040" y="2010125"/>
              <a:ext cx="293214" cy="175323"/>
            </a:xfrm>
            <a:custGeom>
              <a:avLst/>
              <a:gdLst>
                <a:gd name="T0" fmla="*/ 415 w 427"/>
                <a:gd name="T1" fmla="*/ 0 h 257"/>
                <a:gd name="T2" fmla="*/ 415 w 427"/>
                <a:gd name="T3" fmla="*/ 0 h 257"/>
                <a:gd name="T4" fmla="*/ 11 w 427"/>
                <a:gd name="T5" fmla="*/ 0 h 257"/>
                <a:gd name="T6" fmla="*/ 0 w 427"/>
                <a:gd name="T7" fmla="*/ 10 h 257"/>
                <a:gd name="T8" fmla="*/ 0 w 427"/>
                <a:gd name="T9" fmla="*/ 245 h 257"/>
                <a:gd name="T10" fmla="*/ 11 w 427"/>
                <a:gd name="T11" fmla="*/ 256 h 257"/>
                <a:gd name="T12" fmla="*/ 415 w 427"/>
                <a:gd name="T13" fmla="*/ 256 h 257"/>
                <a:gd name="T14" fmla="*/ 426 w 427"/>
                <a:gd name="T15" fmla="*/ 245 h 257"/>
                <a:gd name="T16" fmla="*/ 426 w 427"/>
                <a:gd name="T17" fmla="*/ 10 h 257"/>
                <a:gd name="T18" fmla="*/ 415 w 427"/>
                <a:gd name="T19" fmla="*/ 0 h 257"/>
                <a:gd name="T20" fmla="*/ 405 w 427"/>
                <a:gd name="T21" fmla="*/ 234 h 257"/>
                <a:gd name="T22" fmla="*/ 405 w 427"/>
                <a:gd name="T23" fmla="*/ 234 h 257"/>
                <a:gd name="T24" fmla="*/ 21 w 427"/>
                <a:gd name="T25" fmla="*/ 234 h 257"/>
                <a:gd name="T26" fmla="*/ 21 w 427"/>
                <a:gd name="T27" fmla="*/ 21 h 257"/>
                <a:gd name="T28" fmla="*/ 405 w 427"/>
                <a:gd name="T29" fmla="*/ 21 h 257"/>
                <a:gd name="T30" fmla="*/ 405 w 427"/>
                <a:gd name="T31"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7" h="257">
                  <a:moveTo>
                    <a:pt x="415" y="0"/>
                  </a:moveTo>
                  <a:lnTo>
                    <a:pt x="415" y="0"/>
                  </a:lnTo>
                  <a:cubicBezTo>
                    <a:pt x="11" y="0"/>
                    <a:pt x="11" y="0"/>
                    <a:pt x="11" y="0"/>
                  </a:cubicBezTo>
                  <a:cubicBezTo>
                    <a:pt x="4" y="0"/>
                    <a:pt x="0" y="5"/>
                    <a:pt x="0" y="10"/>
                  </a:cubicBezTo>
                  <a:cubicBezTo>
                    <a:pt x="0" y="245"/>
                    <a:pt x="0" y="245"/>
                    <a:pt x="0" y="245"/>
                  </a:cubicBezTo>
                  <a:cubicBezTo>
                    <a:pt x="0" y="251"/>
                    <a:pt x="4" y="256"/>
                    <a:pt x="11" y="256"/>
                  </a:cubicBezTo>
                  <a:cubicBezTo>
                    <a:pt x="415" y="256"/>
                    <a:pt x="415" y="256"/>
                    <a:pt x="415" y="256"/>
                  </a:cubicBezTo>
                  <a:cubicBezTo>
                    <a:pt x="421" y="256"/>
                    <a:pt x="426" y="251"/>
                    <a:pt x="426" y="245"/>
                  </a:cubicBezTo>
                  <a:cubicBezTo>
                    <a:pt x="426" y="10"/>
                    <a:pt x="426" y="10"/>
                    <a:pt x="426" y="10"/>
                  </a:cubicBezTo>
                  <a:cubicBezTo>
                    <a:pt x="426" y="5"/>
                    <a:pt x="421" y="0"/>
                    <a:pt x="415" y="0"/>
                  </a:cubicBezTo>
                  <a:close/>
                  <a:moveTo>
                    <a:pt x="405" y="234"/>
                  </a:moveTo>
                  <a:lnTo>
                    <a:pt x="405" y="234"/>
                  </a:lnTo>
                  <a:cubicBezTo>
                    <a:pt x="21" y="234"/>
                    <a:pt x="21" y="234"/>
                    <a:pt x="21" y="234"/>
                  </a:cubicBezTo>
                  <a:cubicBezTo>
                    <a:pt x="21" y="21"/>
                    <a:pt x="21" y="21"/>
                    <a:pt x="21" y="21"/>
                  </a:cubicBezTo>
                  <a:cubicBezTo>
                    <a:pt x="405" y="21"/>
                    <a:pt x="405" y="21"/>
                    <a:pt x="405" y="21"/>
                  </a:cubicBezTo>
                  <a:lnTo>
                    <a:pt x="405" y="234"/>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64" b="0" i="0" u="none" strike="noStrike" kern="0" cap="none" spc="0" normalizeH="0" baseline="0" noProof="0">
                <a:ln>
                  <a:noFill/>
                </a:ln>
                <a:solidFill>
                  <a:srgbClr val="212E35"/>
                </a:solidFill>
                <a:effectLst/>
                <a:uLnTx/>
                <a:uFillTx/>
                <a:latin typeface="Calibri" panose="020F0502020204030204"/>
                <a:ea typeface="+mn-ea"/>
                <a:cs typeface="+mn-cs"/>
              </a:endParaRPr>
            </a:p>
          </p:txBody>
        </p:sp>
      </p:grpSp>
      <p:grpSp>
        <p:nvGrpSpPr>
          <p:cNvPr id="32" name="Group 31"/>
          <p:cNvGrpSpPr/>
          <p:nvPr/>
        </p:nvGrpSpPr>
        <p:grpSpPr>
          <a:xfrm>
            <a:off x="1063356" y="3425665"/>
            <a:ext cx="351766" cy="432000"/>
            <a:chOff x="4834909" y="3800116"/>
            <a:chExt cx="326898" cy="425911"/>
          </a:xfrm>
          <a:solidFill>
            <a:schemeClr val="accent1"/>
          </a:solidFill>
        </p:grpSpPr>
        <p:sp>
          <p:nvSpPr>
            <p:cNvPr id="33" name="Freeform 86"/>
            <p:cNvSpPr>
              <a:spLocks noChangeArrowheads="1"/>
            </p:cNvSpPr>
            <p:nvPr/>
          </p:nvSpPr>
          <p:spPr bwMode="auto">
            <a:xfrm>
              <a:off x="4834909" y="3800116"/>
              <a:ext cx="326898" cy="425911"/>
            </a:xfrm>
            <a:custGeom>
              <a:avLst/>
              <a:gdLst>
                <a:gd name="T0" fmla="*/ 12 w 529"/>
                <a:gd name="T1" fmla="*/ 632 h 633"/>
                <a:gd name="T2" fmla="*/ 12 w 529"/>
                <a:gd name="T3" fmla="*/ 632 h 633"/>
                <a:gd name="T4" fmla="*/ 516 w 529"/>
                <a:gd name="T5" fmla="*/ 632 h 633"/>
                <a:gd name="T6" fmla="*/ 528 w 529"/>
                <a:gd name="T7" fmla="*/ 620 h 633"/>
                <a:gd name="T8" fmla="*/ 528 w 529"/>
                <a:gd name="T9" fmla="*/ 11 h 633"/>
                <a:gd name="T10" fmla="*/ 516 w 529"/>
                <a:gd name="T11" fmla="*/ 0 h 633"/>
                <a:gd name="T12" fmla="*/ 12 w 529"/>
                <a:gd name="T13" fmla="*/ 0 h 633"/>
                <a:gd name="T14" fmla="*/ 0 w 529"/>
                <a:gd name="T15" fmla="*/ 11 h 633"/>
                <a:gd name="T16" fmla="*/ 0 w 529"/>
                <a:gd name="T17" fmla="*/ 620 h 633"/>
                <a:gd name="T18" fmla="*/ 12 w 529"/>
                <a:gd name="T19" fmla="*/ 632 h 633"/>
                <a:gd name="T20" fmla="*/ 24 w 529"/>
                <a:gd name="T21" fmla="*/ 23 h 633"/>
                <a:gd name="T22" fmla="*/ 24 w 529"/>
                <a:gd name="T23" fmla="*/ 23 h 633"/>
                <a:gd name="T24" fmla="*/ 505 w 529"/>
                <a:gd name="T25" fmla="*/ 23 h 633"/>
                <a:gd name="T26" fmla="*/ 505 w 529"/>
                <a:gd name="T27" fmla="*/ 609 h 633"/>
                <a:gd name="T28" fmla="*/ 24 w 529"/>
                <a:gd name="T29" fmla="*/ 609 h 633"/>
                <a:gd name="T30" fmla="*/ 24 w 529"/>
                <a:gd name="T31" fmla="*/ 2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9" h="633">
                  <a:moveTo>
                    <a:pt x="12" y="632"/>
                  </a:moveTo>
                  <a:lnTo>
                    <a:pt x="12" y="632"/>
                  </a:lnTo>
                  <a:cubicBezTo>
                    <a:pt x="516" y="632"/>
                    <a:pt x="516" y="632"/>
                    <a:pt x="516" y="632"/>
                  </a:cubicBezTo>
                  <a:cubicBezTo>
                    <a:pt x="522" y="632"/>
                    <a:pt x="528" y="626"/>
                    <a:pt x="528" y="620"/>
                  </a:cubicBezTo>
                  <a:cubicBezTo>
                    <a:pt x="528" y="11"/>
                    <a:pt x="528" y="11"/>
                    <a:pt x="528" y="11"/>
                  </a:cubicBezTo>
                  <a:cubicBezTo>
                    <a:pt x="528" y="5"/>
                    <a:pt x="522" y="0"/>
                    <a:pt x="516" y="0"/>
                  </a:cubicBezTo>
                  <a:cubicBezTo>
                    <a:pt x="12" y="0"/>
                    <a:pt x="12" y="0"/>
                    <a:pt x="12" y="0"/>
                  </a:cubicBezTo>
                  <a:cubicBezTo>
                    <a:pt x="5" y="0"/>
                    <a:pt x="0" y="5"/>
                    <a:pt x="0" y="11"/>
                  </a:cubicBezTo>
                  <a:cubicBezTo>
                    <a:pt x="0" y="620"/>
                    <a:pt x="0" y="620"/>
                    <a:pt x="0" y="620"/>
                  </a:cubicBezTo>
                  <a:cubicBezTo>
                    <a:pt x="0" y="626"/>
                    <a:pt x="5" y="632"/>
                    <a:pt x="12" y="632"/>
                  </a:cubicBezTo>
                  <a:close/>
                  <a:moveTo>
                    <a:pt x="24" y="23"/>
                  </a:moveTo>
                  <a:lnTo>
                    <a:pt x="24" y="23"/>
                  </a:lnTo>
                  <a:cubicBezTo>
                    <a:pt x="505" y="23"/>
                    <a:pt x="505" y="23"/>
                    <a:pt x="505" y="23"/>
                  </a:cubicBezTo>
                  <a:cubicBezTo>
                    <a:pt x="505" y="609"/>
                    <a:pt x="505" y="609"/>
                    <a:pt x="505" y="609"/>
                  </a:cubicBezTo>
                  <a:cubicBezTo>
                    <a:pt x="24" y="609"/>
                    <a:pt x="24" y="609"/>
                    <a:pt x="24" y="609"/>
                  </a:cubicBezTo>
                  <a:lnTo>
                    <a:pt x="24"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34" name="Freeform 87"/>
            <p:cNvSpPr>
              <a:spLocks noChangeArrowheads="1"/>
            </p:cNvSpPr>
            <p:nvPr/>
          </p:nvSpPr>
          <p:spPr bwMode="auto">
            <a:xfrm>
              <a:off x="4893478" y="4013071"/>
              <a:ext cx="209761" cy="192251"/>
            </a:xfrm>
            <a:custGeom>
              <a:avLst/>
              <a:gdLst>
                <a:gd name="T0" fmla="*/ 259 w 341"/>
                <a:gd name="T1" fmla="*/ 111 h 287"/>
                <a:gd name="T2" fmla="*/ 259 w 341"/>
                <a:gd name="T3" fmla="*/ 111 h 287"/>
                <a:gd name="T4" fmla="*/ 258 w 341"/>
                <a:gd name="T5" fmla="*/ 110 h 287"/>
                <a:gd name="T6" fmla="*/ 261 w 341"/>
                <a:gd name="T7" fmla="*/ 90 h 287"/>
                <a:gd name="T8" fmla="*/ 170 w 341"/>
                <a:gd name="T9" fmla="*/ 0 h 287"/>
                <a:gd name="T10" fmla="*/ 80 w 341"/>
                <a:gd name="T11" fmla="*/ 90 h 287"/>
                <a:gd name="T12" fmla="*/ 82 w 341"/>
                <a:gd name="T13" fmla="*/ 110 h 287"/>
                <a:gd name="T14" fmla="*/ 81 w 341"/>
                <a:gd name="T15" fmla="*/ 111 h 287"/>
                <a:gd name="T16" fmla="*/ 3 w 341"/>
                <a:gd name="T17" fmla="*/ 242 h 287"/>
                <a:gd name="T18" fmla="*/ 4 w 341"/>
                <a:gd name="T19" fmla="*/ 256 h 287"/>
                <a:gd name="T20" fmla="*/ 16 w 341"/>
                <a:gd name="T21" fmla="*/ 259 h 287"/>
                <a:gd name="T22" fmla="*/ 88 w 341"/>
                <a:gd name="T23" fmla="*/ 235 h 287"/>
                <a:gd name="T24" fmla="*/ 136 w 341"/>
                <a:gd name="T25" fmla="*/ 283 h 287"/>
                <a:gd name="T26" fmla="*/ 144 w 341"/>
                <a:gd name="T27" fmla="*/ 286 h 287"/>
                <a:gd name="T28" fmla="*/ 148 w 341"/>
                <a:gd name="T29" fmla="*/ 286 h 287"/>
                <a:gd name="T30" fmla="*/ 155 w 341"/>
                <a:gd name="T31" fmla="*/ 278 h 287"/>
                <a:gd name="T32" fmla="*/ 170 w 341"/>
                <a:gd name="T33" fmla="*/ 217 h 287"/>
                <a:gd name="T34" fmla="*/ 185 w 341"/>
                <a:gd name="T35" fmla="*/ 278 h 287"/>
                <a:gd name="T36" fmla="*/ 193 w 341"/>
                <a:gd name="T37" fmla="*/ 286 h 287"/>
                <a:gd name="T38" fmla="*/ 196 w 341"/>
                <a:gd name="T39" fmla="*/ 286 h 287"/>
                <a:gd name="T40" fmla="*/ 205 w 341"/>
                <a:gd name="T41" fmla="*/ 283 h 287"/>
                <a:gd name="T42" fmla="*/ 253 w 341"/>
                <a:gd name="T43" fmla="*/ 235 h 287"/>
                <a:gd name="T44" fmla="*/ 325 w 341"/>
                <a:gd name="T45" fmla="*/ 259 h 287"/>
                <a:gd name="T46" fmla="*/ 337 w 341"/>
                <a:gd name="T47" fmla="*/ 256 h 287"/>
                <a:gd name="T48" fmla="*/ 338 w 341"/>
                <a:gd name="T49" fmla="*/ 242 h 287"/>
                <a:gd name="T50" fmla="*/ 259 w 341"/>
                <a:gd name="T51" fmla="*/ 111 h 287"/>
                <a:gd name="T52" fmla="*/ 137 w 341"/>
                <a:gd name="T53" fmla="*/ 252 h 287"/>
                <a:gd name="T54" fmla="*/ 137 w 341"/>
                <a:gd name="T55" fmla="*/ 252 h 287"/>
                <a:gd name="T56" fmla="*/ 100 w 341"/>
                <a:gd name="T57" fmla="*/ 214 h 287"/>
                <a:gd name="T58" fmla="*/ 88 w 341"/>
                <a:gd name="T59" fmla="*/ 211 h 287"/>
                <a:gd name="T60" fmla="*/ 39 w 341"/>
                <a:gd name="T61" fmla="*/ 228 h 287"/>
                <a:gd name="T62" fmla="*/ 93 w 341"/>
                <a:gd name="T63" fmla="*/ 137 h 287"/>
                <a:gd name="T64" fmla="*/ 156 w 341"/>
                <a:gd name="T65" fmla="*/ 180 h 287"/>
                <a:gd name="T66" fmla="*/ 137 w 341"/>
                <a:gd name="T67" fmla="*/ 252 h 287"/>
                <a:gd name="T68" fmla="*/ 103 w 341"/>
                <a:gd name="T69" fmla="*/ 90 h 287"/>
                <a:gd name="T70" fmla="*/ 103 w 341"/>
                <a:gd name="T71" fmla="*/ 90 h 287"/>
                <a:gd name="T72" fmla="*/ 170 w 341"/>
                <a:gd name="T73" fmla="*/ 24 h 287"/>
                <a:gd name="T74" fmla="*/ 237 w 341"/>
                <a:gd name="T75" fmla="*/ 90 h 287"/>
                <a:gd name="T76" fmla="*/ 170 w 341"/>
                <a:gd name="T77" fmla="*/ 158 h 287"/>
                <a:gd name="T78" fmla="*/ 103 w 341"/>
                <a:gd name="T79" fmla="*/ 90 h 287"/>
                <a:gd name="T80" fmla="*/ 253 w 341"/>
                <a:gd name="T81" fmla="*/ 211 h 287"/>
                <a:gd name="T82" fmla="*/ 253 w 341"/>
                <a:gd name="T83" fmla="*/ 211 h 287"/>
                <a:gd name="T84" fmla="*/ 241 w 341"/>
                <a:gd name="T85" fmla="*/ 214 h 287"/>
                <a:gd name="T86" fmla="*/ 203 w 341"/>
                <a:gd name="T87" fmla="*/ 252 h 287"/>
                <a:gd name="T88" fmla="*/ 185 w 341"/>
                <a:gd name="T89" fmla="*/ 180 h 287"/>
                <a:gd name="T90" fmla="*/ 247 w 341"/>
                <a:gd name="T91" fmla="*/ 137 h 287"/>
                <a:gd name="T92" fmla="*/ 302 w 341"/>
                <a:gd name="T93" fmla="*/ 228 h 287"/>
                <a:gd name="T94" fmla="*/ 253 w 341"/>
                <a:gd name="T95" fmla="*/ 21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1" h="287">
                  <a:moveTo>
                    <a:pt x="259" y="111"/>
                  </a:moveTo>
                  <a:lnTo>
                    <a:pt x="259" y="111"/>
                  </a:lnTo>
                  <a:cubicBezTo>
                    <a:pt x="259" y="111"/>
                    <a:pt x="259" y="111"/>
                    <a:pt x="258" y="110"/>
                  </a:cubicBezTo>
                  <a:cubicBezTo>
                    <a:pt x="260" y="104"/>
                    <a:pt x="261" y="98"/>
                    <a:pt x="261" y="90"/>
                  </a:cubicBezTo>
                  <a:cubicBezTo>
                    <a:pt x="261" y="40"/>
                    <a:pt x="220" y="0"/>
                    <a:pt x="170" y="0"/>
                  </a:cubicBezTo>
                  <a:cubicBezTo>
                    <a:pt x="120" y="0"/>
                    <a:pt x="80" y="40"/>
                    <a:pt x="80" y="90"/>
                  </a:cubicBezTo>
                  <a:cubicBezTo>
                    <a:pt x="80" y="98"/>
                    <a:pt x="81" y="104"/>
                    <a:pt x="82" y="110"/>
                  </a:cubicBezTo>
                  <a:cubicBezTo>
                    <a:pt x="82" y="111"/>
                    <a:pt x="82" y="111"/>
                    <a:pt x="81" y="111"/>
                  </a:cubicBezTo>
                  <a:cubicBezTo>
                    <a:pt x="3" y="242"/>
                    <a:pt x="3" y="242"/>
                    <a:pt x="3" y="242"/>
                  </a:cubicBezTo>
                  <a:cubicBezTo>
                    <a:pt x="0" y="246"/>
                    <a:pt x="1" y="252"/>
                    <a:pt x="4" y="256"/>
                  </a:cubicBezTo>
                  <a:cubicBezTo>
                    <a:pt x="7" y="260"/>
                    <a:pt x="11" y="261"/>
                    <a:pt x="16" y="259"/>
                  </a:cubicBezTo>
                  <a:cubicBezTo>
                    <a:pt x="88" y="235"/>
                    <a:pt x="88" y="235"/>
                    <a:pt x="88" y="235"/>
                  </a:cubicBezTo>
                  <a:cubicBezTo>
                    <a:pt x="136" y="283"/>
                    <a:pt x="136" y="283"/>
                    <a:pt x="136" y="283"/>
                  </a:cubicBezTo>
                  <a:cubicBezTo>
                    <a:pt x="138" y="285"/>
                    <a:pt x="141" y="286"/>
                    <a:pt x="144" y="286"/>
                  </a:cubicBezTo>
                  <a:cubicBezTo>
                    <a:pt x="145" y="286"/>
                    <a:pt x="147" y="286"/>
                    <a:pt x="148" y="286"/>
                  </a:cubicBezTo>
                  <a:cubicBezTo>
                    <a:pt x="151" y="285"/>
                    <a:pt x="154" y="282"/>
                    <a:pt x="155" y="278"/>
                  </a:cubicBezTo>
                  <a:cubicBezTo>
                    <a:pt x="170" y="217"/>
                    <a:pt x="170" y="217"/>
                    <a:pt x="170" y="217"/>
                  </a:cubicBezTo>
                  <a:cubicBezTo>
                    <a:pt x="185" y="278"/>
                    <a:pt x="185" y="278"/>
                    <a:pt x="185" y="278"/>
                  </a:cubicBezTo>
                  <a:cubicBezTo>
                    <a:pt x="186" y="282"/>
                    <a:pt x="189" y="285"/>
                    <a:pt x="193" y="286"/>
                  </a:cubicBezTo>
                  <a:cubicBezTo>
                    <a:pt x="194" y="286"/>
                    <a:pt x="195" y="286"/>
                    <a:pt x="196" y="286"/>
                  </a:cubicBezTo>
                  <a:cubicBezTo>
                    <a:pt x="200" y="286"/>
                    <a:pt x="203" y="285"/>
                    <a:pt x="205" y="283"/>
                  </a:cubicBezTo>
                  <a:cubicBezTo>
                    <a:pt x="253" y="235"/>
                    <a:pt x="253" y="235"/>
                    <a:pt x="253" y="235"/>
                  </a:cubicBezTo>
                  <a:cubicBezTo>
                    <a:pt x="325" y="259"/>
                    <a:pt x="325" y="259"/>
                    <a:pt x="325" y="259"/>
                  </a:cubicBezTo>
                  <a:cubicBezTo>
                    <a:pt x="329" y="261"/>
                    <a:pt x="334" y="260"/>
                    <a:pt x="337" y="256"/>
                  </a:cubicBezTo>
                  <a:cubicBezTo>
                    <a:pt x="340" y="252"/>
                    <a:pt x="340" y="246"/>
                    <a:pt x="338" y="242"/>
                  </a:cubicBezTo>
                  <a:lnTo>
                    <a:pt x="259" y="111"/>
                  </a:lnTo>
                  <a:close/>
                  <a:moveTo>
                    <a:pt x="137" y="252"/>
                  </a:moveTo>
                  <a:lnTo>
                    <a:pt x="137" y="252"/>
                  </a:lnTo>
                  <a:cubicBezTo>
                    <a:pt x="100" y="214"/>
                    <a:pt x="100" y="214"/>
                    <a:pt x="100" y="214"/>
                  </a:cubicBezTo>
                  <a:cubicBezTo>
                    <a:pt x="97" y="211"/>
                    <a:pt x="92" y="210"/>
                    <a:pt x="88" y="211"/>
                  </a:cubicBezTo>
                  <a:cubicBezTo>
                    <a:pt x="39" y="228"/>
                    <a:pt x="39" y="228"/>
                    <a:pt x="39" y="228"/>
                  </a:cubicBezTo>
                  <a:cubicBezTo>
                    <a:pt x="93" y="137"/>
                    <a:pt x="93" y="137"/>
                    <a:pt x="93" y="137"/>
                  </a:cubicBezTo>
                  <a:cubicBezTo>
                    <a:pt x="106" y="159"/>
                    <a:pt x="129" y="176"/>
                    <a:pt x="156" y="180"/>
                  </a:cubicBezTo>
                  <a:lnTo>
                    <a:pt x="137" y="252"/>
                  </a:lnTo>
                  <a:close/>
                  <a:moveTo>
                    <a:pt x="103" y="90"/>
                  </a:moveTo>
                  <a:lnTo>
                    <a:pt x="103" y="90"/>
                  </a:lnTo>
                  <a:cubicBezTo>
                    <a:pt x="103" y="54"/>
                    <a:pt x="133" y="24"/>
                    <a:pt x="170" y="24"/>
                  </a:cubicBezTo>
                  <a:cubicBezTo>
                    <a:pt x="207" y="24"/>
                    <a:pt x="237" y="54"/>
                    <a:pt x="237" y="90"/>
                  </a:cubicBezTo>
                  <a:cubicBezTo>
                    <a:pt x="237" y="128"/>
                    <a:pt x="207" y="158"/>
                    <a:pt x="170" y="158"/>
                  </a:cubicBezTo>
                  <a:cubicBezTo>
                    <a:pt x="133" y="158"/>
                    <a:pt x="103" y="128"/>
                    <a:pt x="103" y="90"/>
                  </a:cubicBezTo>
                  <a:close/>
                  <a:moveTo>
                    <a:pt x="253" y="211"/>
                  </a:moveTo>
                  <a:lnTo>
                    <a:pt x="253" y="211"/>
                  </a:lnTo>
                  <a:cubicBezTo>
                    <a:pt x="249" y="209"/>
                    <a:pt x="244" y="211"/>
                    <a:pt x="241" y="214"/>
                  </a:cubicBezTo>
                  <a:cubicBezTo>
                    <a:pt x="203" y="252"/>
                    <a:pt x="203" y="252"/>
                    <a:pt x="203" y="252"/>
                  </a:cubicBezTo>
                  <a:cubicBezTo>
                    <a:pt x="185" y="180"/>
                    <a:pt x="185" y="180"/>
                    <a:pt x="185" y="180"/>
                  </a:cubicBezTo>
                  <a:cubicBezTo>
                    <a:pt x="211" y="176"/>
                    <a:pt x="234" y="159"/>
                    <a:pt x="247" y="137"/>
                  </a:cubicBezTo>
                  <a:cubicBezTo>
                    <a:pt x="302" y="228"/>
                    <a:pt x="302" y="228"/>
                    <a:pt x="302" y="228"/>
                  </a:cubicBezTo>
                  <a:lnTo>
                    <a:pt x="253" y="21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35" name="Freeform 88"/>
            <p:cNvSpPr>
              <a:spLocks noChangeArrowheads="1"/>
            </p:cNvSpPr>
            <p:nvPr/>
          </p:nvSpPr>
          <p:spPr bwMode="auto">
            <a:xfrm>
              <a:off x="4931618" y="3879974"/>
              <a:ext cx="144381" cy="17746"/>
            </a:xfrm>
            <a:custGeom>
              <a:avLst/>
              <a:gdLst>
                <a:gd name="T0" fmla="*/ 12 w 234"/>
                <a:gd name="T1" fmla="*/ 24 h 25"/>
                <a:gd name="T2" fmla="*/ 12 w 234"/>
                <a:gd name="T3" fmla="*/ 24 h 25"/>
                <a:gd name="T4" fmla="*/ 222 w 234"/>
                <a:gd name="T5" fmla="*/ 24 h 25"/>
                <a:gd name="T6" fmla="*/ 233 w 234"/>
                <a:gd name="T7" fmla="*/ 11 h 25"/>
                <a:gd name="T8" fmla="*/ 222 w 234"/>
                <a:gd name="T9" fmla="*/ 0 h 25"/>
                <a:gd name="T10" fmla="*/ 12 w 234"/>
                <a:gd name="T11" fmla="*/ 0 h 25"/>
                <a:gd name="T12" fmla="*/ 0 w 234"/>
                <a:gd name="T13" fmla="*/ 11 h 25"/>
                <a:gd name="T14" fmla="*/ 12 w 234"/>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5">
                  <a:moveTo>
                    <a:pt x="12" y="24"/>
                  </a:moveTo>
                  <a:lnTo>
                    <a:pt x="12" y="24"/>
                  </a:lnTo>
                  <a:cubicBezTo>
                    <a:pt x="222" y="24"/>
                    <a:pt x="222" y="24"/>
                    <a:pt x="222" y="24"/>
                  </a:cubicBezTo>
                  <a:cubicBezTo>
                    <a:pt x="228" y="24"/>
                    <a:pt x="233" y="19"/>
                    <a:pt x="233" y="11"/>
                  </a:cubicBezTo>
                  <a:cubicBezTo>
                    <a:pt x="233" y="5"/>
                    <a:pt x="228" y="0"/>
                    <a:pt x="222" y="0"/>
                  </a:cubicBezTo>
                  <a:cubicBezTo>
                    <a:pt x="12" y="0"/>
                    <a:pt x="12" y="0"/>
                    <a:pt x="12" y="0"/>
                  </a:cubicBezTo>
                  <a:cubicBezTo>
                    <a:pt x="5" y="0"/>
                    <a:pt x="0" y="5"/>
                    <a:pt x="0" y="11"/>
                  </a:cubicBezTo>
                  <a:cubicBezTo>
                    <a:pt x="0" y="19"/>
                    <a:pt x="5" y="24"/>
                    <a:pt x="12" y="2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36" name="Freeform 89"/>
            <p:cNvSpPr>
              <a:spLocks noChangeArrowheads="1"/>
            </p:cNvSpPr>
            <p:nvPr/>
          </p:nvSpPr>
          <p:spPr bwMode="auto">
            <a:xfrm>
              <a:off x="4931618" y="3962790"/>
              <a:ext cx="144381" cy="17746"/>
            </a:xfrm>
            <a:custGeom>
              <a:avLst/>
              <a:gdLst>
                <a:gd name="T0" fmla="*/ 222 w 234"/>
                <a:gd name="T1" fmla="*/ 24 h 25"/>
                <a:gd name="T2" fmla="*/ 222 w 234"/>
                <a:gd name="T3" fmla="*/ 24 h 25"/>
                <a:gd name="T4" fmla="*/ 233 w 234"/>
                <a:gd name="T5" fmla="*/ 12 h 25"/>
                <a:gd name="T6" fmla="*/ 222 w 234"/>
                <a:gd name="T7" fmla="*/ 0 h 25"/>
                <a:gd name="T8" fmla="*/ 12 w 234"/>
                <a:gd name="T9" fmla="*/ 0 h 25"/>
                <a:gd name="T10" fmla="*/ 0 w 234"/>
                <a:gd name="T11" fmla="*/ 12 h 25"/>
                <a:gd name="T12" fmla="*/ 12 w 234"/>
                <a:gd name="T13" fmla="*/ 24 h 25"/>
                <a:gd name="T14" fmla="*/ 222 w 234"/>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5">
                  <a:moveTo>
                    <a:pt x="222" y="24"/>
                  </a:moveTo>
                  <a:lnTo>
                    <a:pt x="222" y="24"/>
                  </a:lnTo>
                  <a:cubicBezTo>
                    <a:pt x="228" y="24"/>
                    <a:pt x="233" y="19"/>
                    <a:pt x="233" y="12"/>
                  </a:cubicBezTo>
                  <a:cubicBezTo>
                    <a:pt x="233" y="5"/>
                    <a:pt x="228" y="0"/>
                    <a:pt x="222" y="0"/>
                  </a:cubicBezTo>
                  <a:cubicBezTo>
                    <a:pt x="12" y="0"/>
                    <a:pt x="12" y="0"/>
                    <a:pt x="12" y="0"/>
                  </a:cubicBezTo>
                  <a:cubicBezTo>
                    <a:pt x="5" y="0"/>
                    <a:pt x="0" y="5"/>
                    <a:pt x="0" y="12"/>
                  </a:cubicBezTo>
                  <a:cubicBezTo>
                    <a:pt x="0" y="19"/>
                    <a:pt x="5" y="24"/>
                    <a:pt x="12" y="24"/>
                  </a:cubicBezTo>
                  <a:lnTo>
                    <a:pt x="222" y="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37" name="Freeform 90"/>
            <p:cNvSpPr>
              <a:spLocks noChangeArrowheads="1"/>
            </p:cNvSpPr>
            <p:nvPr/>
          </p:nvSpPr>
          <p:spPr bwMode="auto">
            <a:xfrm>
              <a:off x="4879859" y="3921382"/>
              <a:ext cx="237000" cy="14790"/>
            </a:xfrm>
            <a:custGeom>
              <a:avLst/>
              <a:gdLst>
                <a:gd name="T0" fmla="*/ 369 w 382"/>
                <a:gd name="T1" fmla="*/ 0 h 24"/>
                <a:gd name="T2" fmla="*/ 369 w 382"/>
                <a:gd name="T3" fmla="*/ 0 h 24"/>
                <a:gd name="T4" fmla="*/ 11 w 382"/>
                <a:gd name="T5" fmla="*/ 0 h 24"/>
                <a:gd name="T6" fmla="*/ 0 w 382"/>
                <a:gd name="T7" fmla="*/ 12 h 24"/>
                <a:gd name="T8" fmla="*/ 11 w 382"/>
                <a:gd name="T9" fmla="*/ 23 h 24"/>
                <a:gd name="T10" fmla="*/ 369 w 382"/>
                <a:gd name="T11" fmla="*/ 23 h 24"/>
                <a:gd name="T12" fmla="*/ 381 w 382"/>
                <a:gd name="T13" fmla="*/ 12 h 24"/>
                <a:gd name="T14" fmla="*/ 369 w 382"/>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2" h="24">
                  <a:moveTo>
                    <a:pt x="369" y="0"/>
                  </a:moveTo>
                  <a:lnTo>
                    <a:pt x="369" y="0"/>
                  </a:lnTo>
                  <a:cubicBezTo>
                    <a:pt x="11" y="0"/>
                    <a:pt x="11" y="0"/>
                    <a:pt x="11" y="0"/>
                  </a:cubicBezTo>
                  <a:cubicBezTo>
                    <a:pt x="5" y="0"/>
                    <a:pt x="0" y="6"/>
                    <a:pt x="0" y="12"/>
                  </a:cubicBezTo>
                  <a:cubicBezTo>
                    <a:pt x="0" y="18"/>
                    <a:pt x="5" y="23"/>
                    <a:pt x="11" y="23"/>
                  </a:cubicBezTo>
                  <a:cubicBezTo>
                    <a:pt x="369" y="23"/>
                    <a:pt x="369" y="23"/>
                    <a:pt x="369" y="23"/>
                  </a:cubicBezTo>
                  <a:cubicBezTo>
                    <a:pt x="376" y="23"/>
                    <a:pt x="381" y="18"/>
                    <a:pt x="381" y="12"/>
                  </a:cubicBezTo>
                  <a:cubicBezTo>
                    <a:pt x="381" y="6"/>
                    <a:pt x="376" y="0"/>
                    <a:pt x="36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grpSp>
      <p:grpSp>
        <p:nvGrpSpPr>
          <p:cNvPr id="38" name="Group 37"/>
          <p:cNvGrpSpPr/>
          <p:nvPr/>
        </p:nvGrpSpPr>
        <p:grpSpPr>
          <a:xfrm>
            <a:off x="2821089" y="3355032"/>
            <a:ext cx="363096" cy="504000"/>
            <a:chOff x="6537491" y="3780258"/>
            <a:chExt cx="282197" cy="406846"/>
          </a:xfrm>
          <a:solidFill>
            <a:schemeClr val="accent1"/>
          </a:solidFill>
        </p:grpSpPr>
        <p:sp>
          <p:nvSpPr>
            <p:cNvPr id="39" name="Freeform 499"/>
            <p:cNvSpPr>
              <a:spLocks noChangeArrowheads="1"/>
            </p:cNvSpPr>
            <p:nvPr/>
          </p:nvSpPr>
          <p:spPr bwMode="auto">
            <a:xfrm>
              <a:off x="6665451" y="3780258"/>
              <a:ext cx="26278" cy="23072"/>
            </a:xfrm>
            <a:custGeom>
              <a:avLst/>
              <a:gdLst>
                <a:gd name="T0" fmla="*/ 23 w 45"/>
                <a:gd name="T1" fmla="*/ 44 h 45"/>
                <a:gd name="T2" fmla="*/ 23 w 45"/>
                <a:gd name="T3" fmla="*/ 44 h 45"/>
                <a:gd name="T4" fmla="*/ 44 w 45"/>
                <a:gd name="T5" fmla="*/ 21 h 45"/>
                <a:gd name="T6" fmla="*/ 23 w 45"/>
                <a:gd name="T7" fmla="*/ 0 h 45"/>
                <a:gd name="T8" fmla="*/ 0 w 45"/>
                <a:gd name="T9" fmla="*/ 21 h 45"/>
                <a:gd name="T10" fmla="*/ 23 w 45"/>
                <a:gd name="T11" fmla="*/ 44 h 45"/>
              </a:gdLst>
              <a:ahLst/>
              <a:cxnLst>
                <a:cxn ang="0">
                  <a:pos x="T0" y="T1"/>
                </a:cxn>
                <a:cxn ang="0">
                  <a:pos x="T2" y="T3"/>
                </a:cxn>
                <a:cxn ang="0">
                  <a:pos x="T4" y="T5"/>
                </a:cxn>
                <a:cxn ang="0">
                  <a:pos x="T6" y="T7"/>
                </a:cxn>
                <a:cxn ang="0">
                  <a:pos x="T8" y="T9"/>
                </a:cxn>
                <a:cxn ang="0">
                  <a:pos x="T10" y="T11"/>
                </a:cxn>
              </a:cxnLst>
              <a:rect l="0" t="0" r="r" b="b"/>
              <a:pathLst>
                <a:path w="45" h="45">
                  <a:moveTo>
                    <a:pt x="23" y="44"/>
                  </a:moveTo>
                  <a:lnTo>
                    <a:pt x="23" y="44"/>
                  </a:lnTo>
                  <a:cubicBezTo>
                    <a:pt x="34" y="44"/>
                    <a:pt x="44" y="34"/>
                    <a:pt x="44" y="21"/>
                  </a:cubicBezTo>
                  <a:cubicBezTo>
                    <a:pt x="44" y="10"/>
                    <a:pt x="34" y="0"/>
                    <a:pt x="23" y="0"/>
                  </a:cubicBezTo>
                  <a:cubicBezTo>
                    <a:pt x="10" y="0"/>
                    <a:pt x="0" y="10"/>
                    <a:pt x="0" y="21"/>
                  </a:cubicBezTo>
                  <a:cubicBezTo>
                    <a:pt x="0" y="34"/>
                    <a:pt x="10" y="44"/>
                    <a:pt x="23" y="4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40" name="Freeform 500"/>
            <p:cNvSpPr>
              <a:spLocks noChangeArrowheads="1"/>
            </p:cNvSpPr>
            <p:nvPr/>
          </p:nvSpPr>
          <p:spPr bwMode="auto">
            <a:xfrm>
              <a:off x="6537491" y="3822604"/>
              <a:ext cx="282197" cy="364500"/>
            </a:xfrm>
            <a:custGeom>
              <a:avLst/>
              <a:gdLst>
                <a:gd name="T0" fmla="*/ 425 w 457"/>
                <a:gd name="T1" fmla="*/ 672 h 673"/>
                <a:gd name="T2" fmla="*/ 425 w 457"/>
                <a:gd name="T3" fmla="*/ 672 h 673"/>
                <a:gd name="T4" fmla="*/ 456 w 457"/>
                <a:gd name="T5" fmla="*/ 640 h 673"/>
                <a:gd name="T6" fmla="*/ 456 w 457"/>
                <a:gd name="T7" fmla="*/ 123 h 673"/>
                <a:gd name="T8" fmla="*/ 425 w 457"/>
                <a:gd name="T9" fmla="*/ 92 h 673"/>
                <a:gd name="T10" fmla="*/ 296 w 457"/>
                <a:gd name="T11" fmla="*/ 92 h 673"/>
                <a:gd name="T12" fmla="*/ 296 w 457"/>
                <a:gd name="T13" fmla="*/ 66 h 673"/>
                <a:gd name="T14" fmla="*/ 229 w 457"/>
                <a:gd name="T15" fmla="*/ 0 h 673"/>
                <a:gd name="T16" fmla="*/ 161 w 457"/>
                <a:gd name="T17" fmla="*/ 66 h 673"/>
                <a:gd name="T18" fmla="*/ 159 w 457"/>
                <a:gd name="T19" fmla="*/ 92 h 673"/>
                <a:gd name="T20" fmla="*/ 31 w 457"/>
                <a:gd name="T21" fmla="*/ 92 h 673"/>
                <a:gd name="T22" fmla="*/ 0 w 457"/>
                <a:gd name="T23" fmla="*/ 123 h 673"/>
                <a:gd name="T24" fmla="*/ 0 w 457"/>
                <a:gd name="T25" fmla="*/ 640 h 673"/>
                <a:gd name="T26" fmla="*/ 31 w 457"/>
                <a:gd name="T27" fmla="*/ 672 h 673"/>
                <a:gd name="T28" fmla="*/ 425 w 457"/>
                <a:gd name="T29" fmla="*/ 672 h 673"/>
                <a:gd name="T30" fmla="*/ 182 w 457"/>
                <a:gd name="T31" fmla="*/ 66 h 673"/>
                <a:gd name="T32" fmla="*/ 182 w 457"/>
                <a:gd name="T33" fmla="*/ 66 h 673"/>
                <a:gd name="T34" fmla="*/ 229 w 457"/>
                <a:gd name="T35" fmla="*/ 21 h 673"/>
                <a:gd name="T36" fmla="*/ 274 w 457"/>
                <a:gd name="T37" fmla="*/ 66 h 673"/>
                <a:gd name="T38" fmla="*/ 331 w 457"/>
                <a:gd name="T39" fmla="*/ 157 h 673"/>
                <a:gd name="T40" fmla="*/ 362 w 457"/>
                <a:gd name="T41" fmla="*/ 196 h 673"/>
                <a:gd name="T42" fmla="*/ 94 w 457"/>
                <a:gd name="T43" fmla="*/ 196 h 673"/>
                <a:gd name="T44" fmla="*/ 125 w 457"/>
                <a:gd name="T45" fmla="*/ 157 h 673"/>
                <a:gd name="T46" fmla="*/ 182 w 457"/>
                <a:gd name="T47" fmla="*/ 66 h 673"/>
                <a:gd name="T48" fmla="*/ 365 w 457"/>
                <a:gd name="T49" fmla="*/ 154 h 673"/>
                <a:gd name="T50" fmla="*/ 365 w 457"/>
                <a:gd name="T51" fmla="*/ 154 h 673"/>
                <a:gd name="T52" fmla="*/ 382 w 457"/>
                <a:gd name="T53" fmla="*/ 154 h 673"/>
                <a:gd name="T54" fmla="*/ 394 w 457"/>
                <a:gd name="T55" fmla="*/ 166 h 673"/>
                <a:gd name="T56" fmla="*/ 394 w 457"/>
                <a:gd name="T57" fmla="*/ 598 h 673"/>
                <a:gd name="T58" fmla="*/ 382 w 457"/>
                <a:gd name="T59" fmla="*/ 608 h 673"/>
                <a:gd name="T60" fmla="*/ 74 w 457"/>
                <a:gd name="T61" fmla="*/ 608 h 673"/>
                <a:gd name="T62" fmla="*/ 63 w 457"/>
                <a:gd name="T63" fmla="*/ 598 h 673"/>
                <a:gd name="T64" fmla="*/ 63 w 457"/>
                <a:gd name="T65" fmla="*/ 166 h 673"/>
                <a:gd name="T66" fmla="*/ 74 w 457"/>
                <a:gd name="T67" fmla="*/ 156 h 673"/>
                <a:gd name="T68" fmla="*/ 91 w 457"/>
                <a:gd name="T69" fmla="*/ 156 h 673"/>
                <a:gd name="T70" fmla="*/ 73 w 457"/>
                <a:gd name="T71" fmla="*/ 200 h 673"/>
                <a:gd name="T72" fmla="*/ 90 w 457"/>
                <a:gd name="T73" fmla="*/ 217 h 673"/>
                <a:gd name="T74" fmla="*/ 368 w 457"/>
                <a:gd name="T75" fmla="*/ 217 h 673"/>
                <a:gd name="T76" fmla="*/ 384 w 457"/>
                <a:gd name="T77" fmla="*/ 200 h 673"/>
                <a:gd name="T78" fmla="*/ 365 w 457"/>
                <a:gd name="T79" fmla="*/ 154 h 673"/>
                <a:gd name="T80" fmla="*/ 21 w 457"/>
                <a:gd name="T81" fmla="*/ 640 h 673"/>
                <a:gd name="T82" fmla="*/ 21 w 457"/>
                <a:gd name="T83" fmla="*/ 640 h 673"/>
                <a:gd name="T84" fmla="*/ 21 w 457"/>
                <a:gd name="T85" fmla="*/ 123 h 673"/>
                <a:gd name="T86" fmla="*/ 31 w 457"/>
                <a:gd name="T87" fmla="*/ 112 h 673"/>
                <a:gd name="T88" fmla="*/ 154 w 457"/>
                <a:gd name="T89" fmla="*/ 112 h 673"/>
                <a:gd name="T90" fmla="*/ 129 w 457"/>
                <a:gd name="T91" fmla="*/ 135 h 673"/>
                <a:gd name="T92" fmla="*/ 129 w 457"/>
                <a:gd name="T93" fmla="*/ 135 h 673"/>
                <a:gd name="T94" fmla="*/ 74 w 457"/>
                <a:gd name="T95" fmla="*/ 135 h 673"/>
                <a:gd name="T96" fmla="*/ 43 w 457"/>
                <a:gd name="T97" fmla="*/ 166 h 673"/>
                <a:gd name="T98" fmla="*/ 43 w 457"/>
                <a:gd name="T99" fmla="*/ 598 h 673"/>
                <a:gd name="T100" fmla="*/ 74 w 457"/>
                <a:gd name="T101" fmla="*/ 629 h 673"/>
                <a:gd name="T102" fmla="*/ 382 w 457"/>
                <a:gd name="T103" fmla="*/ 629 h 673"/>
                <a:gd name="T104" fmla="*/ 415 w 457"/>
                <a:gd name="T105" fmla="*/ 598 h 673"/>
                <a:gd name="T106" fmla="*/ 415 w 457"/>
                <a:gd name="T107" fmla="*/ 166 h 673"/>
                <a:gd name="T108" fmla="*/ 382 w 457"/>
                <a:gd name="T109" fmla="*/ 135 h 673"/>
                <a:gd name="T110" fmla="*/ 327 w 457"/>
                <a:gd name="T111" fmla="*/ 135 h 673"/>
                <a:gd name="T112" fmla="*/ 303 w 457"/>
                <a:gd name="T113" fmla="*/ 112 h 673"/>
                <a:gd name="T114" fmla="*/ 425 w 457"/>
                <a:gd name="T115" fmla="*/ 112 h 673"/>
                <a:gd name="T116" fmla="*/ 436 w 457"/>
                <a:gd name="T117" fmla="*/ 123 h 673"/>
                <a:gd name="T118" fmla="*/ 436 w 457"/>
                <a:gd name="T119" fmla="*/ 640 h 673"/>
                <a:gd name="T120" fmla="*/ 425 w 457"/>
                <a:gd name="T121" fmla="*/ 650 h 673"/>
                <a:gd name="T122" fmla="*/ 31 w 457"/>
                <a:gd name="T123" fmla="*/ 650 h 673"/>
                <a:gd name="T124" fmla="*/ 21 w 457"/>
                <a:gd name="T125" fmla="*/ 64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7" h="673">
                  <a:moveTo>
                    <a:pt x="425" y="672"/>
                  </a:moveTo>
                  <a:lnTo>
                    <a:pt x="425" y="672"/>
                  </a:lnTo>
                  <a:cubicBezTo>
                    <a:pt x="442" y="672"/>
                    <a:pt x="456" y="657"/>
                    <a:pt x="456" y="640"/>
                  </a:cubicBezTo>
                  <a:cubicBezTo>
                    <a:pt x="456" y="123"/>
                    <a:pt x="456" y="123"/>
                    <a:pt x="456" y="123"/>
                  </a:cubicBezTo>
                  <a:cubicBezTo>
                    <a:pt x="456" y="106"/>
                    <a:pt x="442" y="92"/>
                    <a:pt x="425" y="92"/>
                  </a:cubicBezTo>
                  <a:cubicBezTo>
                    <a:pt x="296" y="92"/>
                    <a:pt x="296" y="92"/>
                    <a:pt x="296" y="92"/>
                  </a:cubicBezTo>
                  <a:cubicBezTo>
                    <a:pt x="296" y="83"/>
                    <a:pt x="296" y="75"/>
                    <a:pt x="296" y="66"/>
                  </a:cubicBezTo>
                  <a:cubicBezTo>
                    <a:pt x="296" y="29"/>
                    <a:pt x="266" y="0"/>
                    <a:pt x="229" y="0"/>
                  </a:cubicBezTo>
                  <a:cubicBezTo>
                    <a:pt x="191" y="0"/>
                    <a:pt x="161" y="29"/>
                    <a:pt x="161" y="66"/>
                  </a:cubicBezTo>
                  <a:cubicBezTo>
                    <a:pt x="161" y="75"/>
                    <a:pt x="161" y="83"/>
                    <a:pt x="159" y="92"/>
                  </a:cubicBezTo>
                  <a:cubicBezTo>
                    <a:pt x="31" y="92"/>
                    <a:pt x="31" y="92"/>
                    <a:pt x="31" y="92"/>
                  </a:cubicBezTo>
                  <a:cubicBezTo>
                    <a:pt x="14" y="92"/>
                    <a:pt x="0" y="106"/>
                    <a:pt x="0" y="123"/>
                  </a:cubicBezTo>
                  <a:cubicBezTo>
                    <a:pt x="0" y="640"/>
                    <a:pt x="0" y="640"/>
                    <a:pt x="0" y="640"/>
                  </a:cubicBezTo>
                  <a:cubicBezTo>
                    <a:pt x="0" y="657"/>
                    <a:pt x="14" y="672"/>
                    <a:pt x="31" y="672"/>
                  </a:cubicBezTo>
                  <a:lnTo>
                    <a:pt x="425" y="672"/>
                  </a:lnTo>
                  <a:close/>
                  <a:moveTo>
                    <a:pt x="182" y="66"/>
                  </a:moveTo>
                  <a:lnTo>
                    <a:pt x="182" y="66"/>
                  </a:lnTo>
                  <a:cubicBezTo>
                    <a:pt x="182" y="41"/>
                    <a:pt x="203" y="21"/>
                    <a:pt x="229" y="21"/>
                  </a:cubicBezTo>
                  <a:cubicBezTo>
                    <a:pt x="253" y="21"/>
                    <a:pt x="274" y="41"/>
                    <a:pt x="274" y="66"/>
                  </a:cubicBezTo>
                  <a:cubicBezTo>
                    <a:pt x="274" y="95"/>
                    <a:pt x="274" y="143"/>
                    <a:pt x="331" y="157"/>
                  </a:cubicBezTo>
                  <a:cubicBezTo>
                    <a:pt x="348" y="162"/>
                    <a:pt x="360" y="177"/>
                    <a:pt x="362" y="196"/>
                  </a:cubicBezTo>
                  <a:cubicBezTo>
                    <a:pt x="94" y="196"/>
                    <a:pt x="94" y="196"/>
                    <a:pt x="94" y="196"/>
                  </a:cubicBezTo>
                  <a:cubicBezTo>
                    <a:pt x="97" y="177"/>
                    <a:pt x="108" y="162"/>
                    <a:pt x="125" y="157"/>
                  </a:cubicBezTo>
                  <a:cubicBezTo>
                    <a:pt x="182" y="143"/>
                    <a:pt x="182" y="95"/>
                    <a:pt x="182" y="66"/>
                  </a:cubicBezTo>
                  <a:close/>
                  <a:moveTo>
                    <a:pt x="365" y="154"/>
                  </a:moveTo>
                  <a:lnTo>
                    <a:pt x="365" y="154"/>
                  </a:lnTo>
                  <a:cubicBezTo>
                    <a:pt x="382" y="154"/>
                    <a:pt x="382" y="154"/>
                    <a:pt x="382" y="154"/>
                  </a:cubicBezTo>
                  <a:cubicBezTo>
                    <a:pt x="388" y="154"/>
                    <a:pt x="394" y="160"/>
                    <a:pt x="394" y="166"/>
                  </a:cubicBezTo>
                  <a:cubicBezTo>
                    <a:pt x="394" y="598"/>
                    <a:pt x="394" y="598"/>
                    <a:pt x="394" y="598"/>
                  </a:cubicBezTo>
                  <a:cubicBezTo>
                    <a:pt x="394" y="603"/>
                    <a:pt x="388" y="608"/>
                    <a:pt x="382" y="608"/>
                  </a:cubicBezTo>
                  <a:cubicBezTo>
                    <a:pt x="74" y="608"/>
                    <a:pt x="74" y="608"/>
                    <a:pt x="74" y="608"/>
                  </a:cubicBezTo>
                  <a:cubicBezTo>
                    <a:pt x="68" y="608"/>
                    <a:pt x="63" y="603"/>
                    <a:pt x="63" y="598"/>
                  </a:cubicBezTo>
                  <a:cubicBezTo>
                    <a:pt x="63" y="166"/>
                    <a:pt x="63" y="166"/>
                    <a:pt x="63" y="166"/>
                  </a:cubicBezTo>
                  <a:cubicBezTo>
                    <a:pt x="63" y="160"/>
                    <a:pt x="68" y="156"/>
                    <a:pt x="74" y="156"/>
                  </a:cubicBezTo>
                  <a:cubicBezTo>
                    <a:pt x="91" y="156"/>
                    <a:pt x="91" y="156"/>
                    <a:pt x="91" y="156"/>
                  </a:cubicBezTo>
                  <a:cubicBezTo>
                    <a:pt x="80" y="167"/>
                    <a:pt x="73" y="183"/>
                    <a:pt x="73" y="200"/>
                  </a:cubicBezTo>
                  <a:cubicBezTo>
                    <a:pt x="73" y="208"/>
                    <a:pt x="80" y="217"/>
                    <a:pt x="90" y="217"/>
                  </a:cubicBezTo>
                  <a:cubicBezTo>
                    <a:pt x="368" y="217"/>
                    <a:pt x="368" y="217"/>
                    <a:pt x="368" y="217"/>
                  </a:cubicBezTo>
                  <a:cubicBezTo>
                    <a:pt x="377" y="217"/>
                    <a:pt x="384" y="208"/>
                    <a:pt x="384" y="200"/>
                  </a:cubicBezTo>
                  <a:cubicBezTo>
                    <a:pt x="384" y="183"/>
                    <a:pt x="377" y="167"/>
                    <a:pt x="365" y="154"/>
                  </a:cubicBezTo>
                  <a:close/>
                  <a:moveTo>
                    <a:pt x="21" y="640"/>
                  </a:moveTo>
                  <a:lnTo>
                    <a:pt x="21" y="640"/>
                  </a:lnTo>
                  <a:cubicBezTo>
                    <a:pt x="21" y="123"/>
                    <a:pt x="21" y="123"/>
                    <a:pt x="21" y="123"/>
                  </a:cubicBezTo>
                  <a:cubicBezTo>
                    <a:pt x="21" y="117"/>
                    <a:pt x="26" y="112"/>
                    <a:pt x="31" y="112"/>
                  </a:cubicBezTo>
                  <a:cubicBezTo>
                    <a:pt x="154" y="112"/>
                    <a:pt x="154" y="112"/>
                    <a:pt x="154" y="112"/>
                  </a:cubicBezTo>
                  <a:cubicBezTo>
                    <a:pt x="149" y="122"/>
                    <a:pt x="142" y="129"/>
                    <a:pt x="129" y="135"/>
                  </a:cubicBezTo>
                  <a:lnTo>
                    <a:pt x="129" y="135"/>
                  </a:lnTo>
                  <a:cubicBezTo>
                    <a:pt x="74" y="135"/>
                    <a:pt x="74" y="135"/>
                    <a:pt x="74" y="135"/>
                  </a:cubicBezTo>
                  <a:cubicBezTo>
                    <a:pt x="57" y="135"/>
                    <a:pt x="43" y="149"/>
                    <a:pt x="43" y="166"/>
                  </a:cubicBezTo>
                  <a:cubicBezTo>
                    <a:pt x="43" y="598"/>
                    <a:pt x="43" y="598"/>
                    <a:pt x="43" y="598"/>
                  </a:cubicBezTo>
                  <a:cubicBezTo>
                    <a:pt x="43" y="615"/>
                    <a:pt x="57" y="629"/>
                    <a:pt x="74" y="629"/>
                  </a:cubicBezTo>
                  <a:cubicBezTo>
                    <a:pt x="382" y="629"/>
                    <a:pt x="382" y="629"/>
                    <a:pt x="382" y="629"/>
                  </a:cubicBezTo>
                  <a:cubicBezTo>
                    <a:pt x="401" y="629"/>
                    <a:pt x="415" y="615"/>
                    <a:pt x="415" y="598"/>
                  </a:cubicBezTo>
                  <a:cubicBezTo>
                    <a:pt x="415" y="166"/>
                    <a:pt x="415" y="166"/>
                    <a:pt x="415" y="166"/>
                  </a:cubicBezTo>
                  <a:cubicBezTo>
                    <a:pt x="415" y="149"/>
                    <a:pt x="401" y="135"/>
                    <a:pt x="382" y="135"/>
                  </a:cubicBezTo>
                  <a:cubicBezTo>
                    <a:pt x="327" y="135"/>
                    <a:pt x="327" y="135"/>
                    <a:pt x="327" y="135"/>
                  </a:cubicBezTo>
                  <a:cubicBezTo>
                    <a:pt x="314" y="129"/>
                    <a:pt x="307" y="122"/>
                    <a:pt x="303" y="112"/>
                  </a:cubicBezTo>
                  <a:cubicBezTo>
                    <a:pt x="425" y="112"/>
                    <a:pt x="425" y="112"/>
                    <a:pt x="425" y="112"/>
                  </a:cubicBezTo>
                  <a:cubicBezTo>
                    <a:pt x="431" y="112"/>
                    <a:pt x="436" y="117"/>
                    <a:pt x="436" y="123"/>
                  </a:cubicBezTo>
                  <a:cubicBezTo>
                    <a:pt x="436" y="640"/>
                    <a:pt x="436" y="640"/>
                    <a:pt x="436" y="640"/>
                  </a:cubicBezTo>
                  <a:cubicBezTo>
                    <a:pt x="436" y="646"/>
                    <a:pt x="431" y="650"/>
                    <a:pt x="425" y="650"/>
                  </a:cubicBezTo>
                  <a:cubicBezTo>
                    <a:pt x="31" y="650"/>
                    <a:pt x="31" y="650"/>
                    <a:pt x="31" y="650"/>
                  </a:cubicBezTo>
                  <a:cubicBezTo>
                    <a:pt x="26" y="650"/>
                    <a:pt x="21" y="646"/>
                    <a:pt x="21" y="64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41" name="Freeform 527"/>
            <p:cNvSpPr>
              <a:spLocks noChangeArrowheads="1"/>
            </p:cNvSpPr>
            <p:nvPr/>
          </p:nvSpPr>
          <p:spPr bwMode="auto">
            <a:xfrm>
              <a:off x="6610265" y="3930233"/>
              <a:ext cx="136653" cy="85369"/>
            </a:xfrm>
            <a:custGeom>
              <a:avLst/>
              <a:gdLst>
                <a:gd name="T0" fmla="*/ 211 w 230"/>
                <a:gd name="T1" fmla="*/ 4 h 163"/>
                <a:gd name="T2" fmla="*/ 211 w 230"/>
                <a:gd name="T3" fmla="*/ 4 h 163"/>
                <a:gd name="T4" fmla="*/ 77 w 230"/>
                <a:gd name="T5" fmla="*/ 137 h 163"/>
                <a:gd name="T6" fmla="*/ 19 w 230"/>
                <a:gd name="T7" fmla="*/ 79 h 163"/>
                <a:gd name="T8" fmla="*/ 4 w 230"/>
                <a:gd name="T9" fmla="*/ 79 h 163"/>
                <a:gd name="T10" fmla="*/ 4 w 230"/>
                <a:gd name="T11" fmla="*/ 93 h 163"/>
                <a:gd name="T12" fmla="*/ 70 w 230"/>
                <a:gd name="T13" fmla="*/ 159 h 163"/>
                <a:gd name="T14" fmla="*/ 77 w 230"/>
                <a:gd name="T15" fmla="*/ 162 h 163"/>
                <a:gd name="T16" fmla="*/ 84 w 230"/>
                <a:gd name="T17" fmla="*/ 159 h 163"/>
                <a:gd name="T18" fmla="*/ 84 w 230"/>
                <a:gd name="T19" fmla="*/ 159 h 163"/>
                <a:gd name="T20" fmla="*/ 225 w 230"/>
                <a:gd name="T21" fmla="*/ 18 h 163"/>
                <a:gd name="T22" fmla="*/ 225 w 230"/>
                <a:gd name="T23" fmla="*/ 4 h 163"/>
                <a:gd name="T24" fmla="*/ 211 w 230"/>
                <a:gd name="T25" fmla="*/ 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163">
                  <a:moveTo>
                    <a:pt x="211" y="4"/>
                  </a:moveTo>
                  <a:lnTo>
                    <a:pt x="211" y="4"/>
                  </a:lnTo>
                  <a:cubicBezTo>
                    <a:pt x="77" y="137"/>
                    <a:pt x="77" y="137"/>
                    <a:pt x="77" y="137"/>
                  </a:cubicBezTo>
                  <a:cubicBezTo>
                    <a:pt x="19" y="79"/>
                    <a:pt x="19" y="79"/>
                    <a:pt x="19" y="79"/>
                  </a:cubicBezTo>
                  <a:cubicBezTo>
                    <a:pt x="14" y="75"/>
                    <a:pt x="9" y="75"/>
                    <a:pt x="4" y="79"/>
                  </a:cubicBezTo>
                  <a:cubicBezTo>
                    <a:pt x="0" y="84"/>
                    <a:pt x="0" y="91"/>
                    <a:pt x="4" y="93"/>
                  </a:cubicBezTo>
                  <a:cubicBezTo>
                    <a:pt x="70" y="159"/>
                    <a:pt x="70" y="159"/>
                    <a:pt x="70" y="159"/>
                  </a:cubicBezTo>
                  <a:cubicBezTo>
                    <a:pt x="71" y="162"/>
                    <a:pt x="74" y="162"/>
                    <a:pt x="77" y="162"/>
                  </a:cubicBezTo>
                  <a:cubicBezTo>
                    <a:pt x="80" y="162"/>
                    <a:pt x="83" y="162"/>
                    <a:pt x="84" y="159"/>
                  </a:cubicBezTo>
                  <a:lnTo>
                    <a:pt x="84" y="159"/>
                  </a:lnTo>
                  <a:cubicBezTo>
                    <a:pt x="225" y="18"/>
                    <a:pt x="225" y="18"/>
                    <a:pt x="225" y="18"/>
                  </a:cubicBezTo>
                  <a:cubicBezTo>
                    <a:pt x="229" y="14"/>
                    <a:pt x="229" y="8"/>
                    <a:pt x="225" y="4"/>
                  </a:cubicBezTo>
                  <a:cubicBezTo>
                    <a:pt x="220" y="0"/>
                    <a:pt x="215" y="0"/>
                    <a:pt x="211"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latin typeface="Calibri" panose="020F0502020204030204"/>
                <a:ea typeface="+mn-ea"/>
                <a:cs typeface="+mn-cs"/>
              </a:endParaRPr>
            </a:p>
          </p:txBody>
        </p:sp>
      </p:grpSp>
      <p:sp>
        <p:nvSpPr>
          <p:cNvPr id="42" name="Rectangle 41"/>
          <p:cNvSpPr/>
          <p:nvPr/>
        </p:nvSpPr>
        <p:spPr bwMode="ltGray">
          <a:xfrm>
            <a:off x="954658" y="1725730"/>
            <a:ext cx="1116000" cy="698477"/>
          </a:xfrm>
          <a:prstGeom prst="rect">
            <a:avLst/>
          </a:prstGeom>
          <a:noFill/>
          <a:ln w="28575" cap="flat" cmpd="sng" algn="ctr">
            <a:solidFill>
              <a:schemeClr val="accent2"/>
            </a:solidFill>
            <a:prstDash val="solid"/>
            <a:miter lim="800000"/>
          </a:ln>
          <a:effectLst/>
        </p:spPr>
        <p:txBody>
          <a:bodyPr wrap="none" lIns="182880" tIns="182880" rIns="182880" bIns="182880" rtlCol="0" anchor="b">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Calibri" panose="020F0502020204030204"/>
              <a:ea typeface="+mn-ea"/>
              <a:cs typeface="Calibri" panose="020F0502020204030204" pitchFamily="34" charset="0"/>
            </a:endParaRPr>
          </a:p>
        </p:txBody>
      </p:sp>
      <p:sp>
        <p:nvSpPr>
          <p:cNvPr id="43" name="TextBox 42"/>
          <p:cNvSpPr txBox="1"/>
          <p:nvPr/>
        </p:nvSpPr>
        <p:spPr>
          <a:xfrm>
            <a:off x="1206165" y="2196126"/>
            <a:ext cx="676792" cy="209475"/>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Mobile</a:t>
            </a:r>
          </a:p>
        </p:txBody>
      </p:sp>
      <p:grpSp>
        <p:nvGrpSpPr>
          <p:cNvPr id="44" name="Group 43"/>
          <p:cNvGrpSpPr/>
          <p:nvPr/>
        </p:nvGrpSpPr>
        <p:grpSpPr>
          <a:xfrm>
            <a:off x="1457912" y="1825185"/>
            <a:ext cx="156892" cy="279643"/>
            <a:chOff x="4042464" y="1909462"/>
            <a:chExt cx="168783" cy="298617"/>
          </a:xfrm>
          <a:solidFill>
            <a:srgbClr val="1668C1"/>
          </a:solidFill>
        </p:grpSpPr>
        <p:sp>
          <p:nvSpPr>
            <p:cNvPr id="45" name="Freeform 54"/>
            <p:cNvSpPr>
              <a:spLocks noChangeArrowheads="1"/>
            </p:cNvSpPr>
            <p:nvPr/>
          </p:nvSpPr>
          <p:spPr bwMode="auto">
            <a:xfrm>
              <a:off x="4042464" y="1909462"/>
              <a:ext cx="168783" cy="298617"/>
            </a:xfrm>
            <a:custGeom>
              <a:avLst/>
              <a:gdLst>
                <a:gd name="T0" fmla="*/ 47 w 400"/>
                <a:gd name="T1" fmla="*/ 711 h 712"/>
                <a:gd name="T2" fmla="*/ 47 w 400"/>
                <a:gd name="T3" fmla="*/ 711 h 712"/>
                <a:gd name="T4" fmla="*/ 352 w 400"/>
                <a:gd name="T5" fmla="*/ 711 h 712"/>
                <a:gd name="T6" fmla="*/ 399 w 400"/>
                <a:gd name="T7" fmla="*/ 664 h 712"/>
                <a:gd name="T8" fmla="*/ 399 w 400"/>
                <a:gd name="T9" fmla="*/ 48 h 712"/>
                <a:gd name="T10" fmla="*/ 352 w 400"/>
                <a:gd name="T11" fmla="*/ 0 h 712"/>
                <a:gd name="T12" fmla="*/ 47 w 400"/>
                <a:gd name="T13" fmla="*/ 0 h 712"/>
                <a:gd name="T14" fmla="*/ 0 w 400"/>
                <a:gd name="T15" fmla="*/ 48 h 712"/>
                <a:gd name="T16" fmla="*/ 0 w 400"/>
                <a:gd name="T17" fmla="*/ 664 h 712"/>
                <a:gd name="T18" fmla="*/ 47 w 400"/>
                <a:gd name="T19" fmla="*/ 711 h 712"/>
                <a:gd name="T20" fmla="*/ 23 w 400"/>
                <a:gd name="T21" fmla="*/ 48 h 712"/>
                <a:gd name="T22" fmla="*/ 23 w 400"/>
                <a:gd name="T23" fmla="*/ 48 h 712"/>
                <a:gd name="T24" fmla="*/ 47 w 400"/>
                <a:gd name="T25" fmla="*/ 24 h 712"/>
                <a:gd name="T26" fmla="*/ 352 w 400"/>
                <a:gd name="T27" fmla="*/ 24 h 712"/>
                <a:gd name="T28" fmla="*/ 376 w 400"/>
                <a:gd name="T29" fmla="*/ 48 h 712"/>
                <a:gd name="T30" fmla="*/ 376 w 400"/>
                <a:gd name="T31" fmla="*/ 664 h 712"/>
                <a:gd name="T32" fmla="*/ 352 w 400"/>
                <a:gd name="T33" fmla="*/ 688 h 712"/>
                <a:gd name="T34" fmla="*/ 47 w 400"/>
                <a:gd name="T35" fmla="*/ 688 h 712"/>
                <a:gd name="T36" fmla="*/ 23 w 400"/>
                <a:gd name="T37" fmla="*/ 664 h 712"/>
                <a:gd name="T38" fmla="*/ 23 w 400"/>
                <a:gd name="T39" fmla="*/ 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712">
                  <a:moveTo>
                    <a:pt x="47" y="711"/>
                  </a:moveTo>
                  <a:lnTo>
                    <a:pt x="47" y="711"/>
                  </a:lnTo>
                  <a:cubicBezTo>
                    <a:pt x="352" y="711"/>
                    <a:pt x="352" y="711"/>
                    <a:pt x="352" y="711"/>
                  </a:cubicBezTo>
                  <a:cubicBezTo>
                    <a:pt x="378" y="711"/>
                    <a:pt x="399" y="690"/>
                    <a:pt x="399" y="664"/>
                  </a:cubicBezTo>
                  <a:cubicBezTo>
                    <a:pt x="399" y="48"/>
                    <a:pt x="399" y="48"/>
                    <a:pt x="399" y="48"/>
                  </a:cubicBezTo>
                  <a:cubicBezTo>
                    <a:pt x="399" y="22"/>
                    <a:pt x="378" y="0"/>
                    <a:pt x="352" y="0"/>
                  </a:cubicBezTo>
                  <a:cubicBezTo>
                    <a:pt x="47" y="0"/>
                    <a:pt x="47" y="0"/>
                    <a:pt x="47" y="0"/>
                  </a:cubicBezTo>
                  <a:cubicBezTo>
                    <a:pt x="21" y="0"/>
                    <a:pt x="0" y="22"/>
                    <a:pt x="0" y="48"/>
                  </a:cubicBezTo>
                  <a:cubicBezTo>
                    <a:pt x="0" y="664"/>
                    <a:pt x="0" y="664"/>
                    <a:pt x="0" y="664"/>
                  </a:cubicBezTo>
                  <a:cubicBezTo>
                    <a:pt x="0" y="690"/>
                    <a:pt x="21" y="711"/>
                    <a:pt x="47" y="711"/>
                  </a:cubicBezTo>
                  <a:close/>
                  <a:moveTo>
                    <a:pt x="23" y="48"/>
                  </a:moveTo>
                  <a:lnTo>
                    <a:pt x="23" y="48"/>
                  </a:lnTo>
                  <a:cubicBezTo>
                    <a:pt x="23" y="35"/>
                    <a:pt x="34" y="24"/>
                    <a:pt x="47" y="24"/>
                  </a:cubicBezTo>
                  <a:cubicBezTo>
                    <a:pt x="352" y="24"/>
                    <a:pt x="352" y="24"/>
                    <a:pt x="352" y="24"/>
                  </a:cubicBezTo>
                  <a:cubicBezTo>
                    <a:pt x="365" y="24"/>
                    <a:pt x="376" y="35"/>
                    <a:pt x="376" y="48"/>
                  </a:cubicBezTo>
                  <a:cubicBezTo>
                    <a:pt x="376" y="664"/>
                    <a:pt x="376" y="664"/>
                    <a:pt x="376" y="664"/>
                  </a:cubicBezTo>
                  <a:cubicBezTo>
                    <a:pt x="376" y="677"/>
                    <a:pt x="365" y="688"/>
                    <a:pt x="352" y="688"/>
                  </a:cubicBezTo>
                  <a:cubicBezTo>
                    <a:pt x="47" y="688"/>
                    <a:pt x="47" y="688"/>
                    <a:pt x="47" y="688"/>
                  </a:cubicBezTo>
                  <a:cubicBezTo>
                    <a:pt x="34" y="688"/>
                    <a:pt x="23" y="677"/>
                    <a:pt x="23" y="664"/>
                  </a:cubicBezTo>
                  <a:lnTo>
                    <a:pt x="23" y="4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46" name="Freeform 55"/>
            <p:cNvSpPr>
              <a:spLocks noChangeArrowheads="1"/>
            </p:cNvSpPr>
            <p:nvPr/>
          </p:nvSpPr>
          <p:spPr bwMode="auto">
            <a:xfrm>
              <a:off x="4062866" y="1957686"/>
              <a:ext cx="124270" cy="187332"/>
            </a:xfrm>
            <a:custGeom>
              <a:avLst/>
              <a:gdLst>
                <a:gd name="T0" fmla="*/ 12 w 296"/>
                <a:gd name="T1" fmla="*/ 446 h 447"/>
                <a:gd name="T2" fmla="*/ 12 w 296"/>
                <a:gd name="T3" fmla="*/ 446 h 447"/>
                <a:gd name="T4" fmla="*/ 284 w 296"/>
                <a:gd name="T5" fmla="*/ 446 h 447"/>
                <a:gd name="T6" fmla="*/ 295 w 296"/>
                <a:gd name="T7" fmla="*/ 435 h 447"/>
                <a:gd name="T8" fmla="*/ 295 w 296"/>
                <a:gd name="T9" fmla="*/ 11 h 447"/>
                <a:gd name="T10" fmla="*/ 284 w 296"/>
                <a:gd name="T11" fmla="*/ 0 h 447"/>
                <a:gd name="T12" fmla="*/ 12 w 296"/>
                <a:gd name="T13" fmla="*/ 0 h 447"/>
                <a:gd name="T14" fmla="*/ 0 w 296"/>
                <a:gd name="T15" fmla="*/ 11 h 447"/>
                <a:gd name="T16" fmla="*/ 0 w 296"/>
                <a:gd name="T17" fmla="*/ 435 h 447"/>
                <a:gd name="T18" fmla="*/ 12 w 296"/>
                <a:gd name="T19" fmla="*/ 446 h 447"/>
                <a:gd name="T20" fmla="*/ 24 w 296"/>
                <a:gd name="T21" fmla="*/ 23 h 447"/>
                <a:gd name="T22" fmla="*/ 24 w 296"/>
                <a:gd name="T23" fmla="*/ 23 h 447"/>
                <a:gd name="T24" fmla="*/ 272 w 296"/>
                <a:gd name="T25" fmla="*/ 23 h 447"/>
                <a:gd name="T26" fmla="*/ 272 w 296"/>
                <a:gd name="T27" fmla="*/ 422 h 447"/>
                <a:gd name="T28" fmla="*/ 24 w 296"/>
                <a:gd name="T29" fmla="*/ 422 h 447"/>
                <a:gd name="T30" fmla="*/ 24 w 296"/>
                <a:gd name="T31" fmla="*/ 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447">
                  <a:moveTo>
                    <a:pt x="12" y="446"/>
                  </a:moveTo>
                  <a:lnTo>
                    <a:pt x="12" y="446"/>
                  </a:lnTo>
                  <a:cubicBezTo>
                    <a:pt x="284" y="446"/>
                    <a:pt x="284" y="446"/>
                    <a:pt x="284" y="446"/>
                  </a:cubicBezTo>
                  <a:cubicBezTo>
                    <a:pt x="290" y="446"/>
                    <a:pt x="295" y="441"/>
                    <a:pt x="295" y="435"/>
                  </a:cubicBezTo>
                  <a:cubicBezTo>
                    <a:pt x="295" y="11"/>
                    <a:pt x="295" y="11"/>
                    <a:pt x="295" y="11"/>
                  </a:cubicBezTo>
                  <a:cubicBezTo>
                    <a:pt x="295" y="5"/>
                    <a:pt x="290" y="0"/>
                    <a:pt x="284" y="0"/>
                  </a:cubicBezTo>
                  <a:cubicBezTo>
                    <a:pt x="12" y="0"/>
                    <a:pt x="12" y="0"/>
                    <a:pt x="12" y="0"/>
                  </a:cubicBezTo>
                  <a:cubicBezTo>
                    <a:pt x="6" y="0"/>
                    <a:pt x="0" y="5"/>
                    <a:pt x="0" y="11"/>
                  </a:cubicBezTo>
                  <a:cubicBezTo>
                    <a:pt x="0" y="435"/>
                    <a:pt x="0" y="435"/>
                    <a:pt x="0" y="435"/>
                  </a:cubicBezTo>
                  <a:cubicBezTo>
                    <a:pt x="0" y="441"/>
                    <a:pt x="6" y="446"/>
                    <a:pt x="12" y="446"/>
                  </a:cubicBezTo>
                  <a:close/>
                  <a:moveTo>
                    <a:pt x="24" y="23"/>
                  </a:moveTo>
                  <a:lnTo>
                    <a:pt x="24" y="23"/>
                  </a:lnTo>
                  <a:cubicBezTo>
                    <a:pt x="272" y="23"/>
                    <a:pt x="272" y="23"/>
                    <a:pt x="272" y="23"/>
                  </a:cubicBezTo>
                  <a:cubicBezTo>
                    <a:pt x="272" y="422"/>
                    <a:pt x="272" y="422"/>
                    <a:pt x="272" y="422"/>
                  </a:cubicBezTo>
                  <a:cubicBezTo>
                    <a:pt x="24" y="422"/>
                    <a:pt x="24" y="422"/>
                    <a:pt x="24" y="422"/>
                  </a:cubicBezTo>
                  <a:lnTo>
                    <a:pt x="24"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47" name="Freeform 56"/>
            <p:cNvSpPr>
              <a:spLocks noChangeArrowheads="1"/>
            </p:cNvSpPr>
            <p:nvPr/>
          </p:nvSpPr>
          <p:spPr bwMode="auto">
            <a:xfrm>
              <a:off x="4105526" y="1929865"/>
              <a:ext cx="38950" cy="16692"/>
            </a:xfrm>
            <a:custGeom>
              <a:avLst/>
              <a:gdLst>
                <a:gd name="T0" fmla="*/ 17 w 92"/>
                <a:gd name="T1" fmla="*/ 37 h 38"/>
                <a:gd name="T2" fmla="*/ 17 w 92"/>
                <a:gd name="T3" fmla="*/ 37 h 38"/>
                <a:gd name="T4" fmla="*/ 74 w 92"/>
                <a:gd name="T5" fmla="*/ 37 h 38"/>
                <a:gd name="T6" fmla="*/ 91 w 92"/>
                <a:gd name="T7" fmla="*/ 18 h 38"/>
                <a:gd name="T8" fmla="*/ 74 w 92"/>
                <a:gd name="T9" fmla="*/ 0 h 38"/>
                <a:gd name="T10" fmla="*/ 17 w 92"/>
                <a:gd name="T11" fmla="*/ 0 h 38"/>
                <a:gd name="T12" fmla="*/ 0 w 92"/>
                <a:gd name="T13" fmla="*/ 19 h 38"/>
                <a:gd name="T14" fmla="*/ 17 w 92"/>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8">
                  <a:moveTo>
                    <a:pt x="17" y="37"/>
                  </a:moveTo>
                  <a:lnTo>
                    <a:pt x="17" y="37"/>
                  </a:lnTo>
                  <a:cubicBezTo>
                    <a:pt x="74" y="37"/>
                    <a:pt x="74" y="37"/>
                    <a:pt x="74" y="37"/>
                  </a:cubicBezTo>
                  <a:cubicBezTo>
                    <a:pt x="83" y="37"/>
                    <a:pt x="91" y="28"/>
                    <a:pt x="91" y="18"/>
                  </a:cubicBezTo>
                  <a:cubicBezTo>
                    <a:pt x="91" y="8"/>
                    <a:pt x="83" y="0"/>
                    <a:pt x="74" y="0"/>
                  </a:cubicBezTo>
                  <a:cubicBezTo>
                    <a:pt x="17" y="0"/>
                    <a:pt x="17" y="0"/>
                    <a:pt x="17" y="0"/>
                  </a:cubicBezTo>
                  <a:cubicBezTo>
                    <a:pt x="7" y="0"/>
                    <a:pt x="0" y="8"/>
                    <a:pt x="0" y="19"/>
                  </a:cubicBezTo>
                  <a:cubicBezTo>
                    <a:pt x="0" y="28"/>
                    <a:pt x="7" y="37"/>
                    <a:pt x="17"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49" name="Freeform 57"/>
            <p:cNvSpPr>
              <a:spLocks noChangeArrowheads="1"/>
            </p:cNvSpPr>
            <p:nvPr/>
          </p:nvSpPr>
          <p:spPr bwMode="auto">
            <a:xfrm>
              <a:off x="4112946" y="2158002"/>
              <a:ext cx="27821" cy="27822"/>
            </a:xfrm>
            <a:custGeom>
              <a:avLst/>
              <a:gdLst>
                <a:gd name="T0" fmla="*/ 33 w 66"/>
                <a:gd name="T1" fmla="*/ 0 h 66"/>
                <a:gd name="T2" fmla="*/ 33 w 66"/>
                <a:gd name="T3" fmla="*/ 0 h 66"/>
                <a:gd name="T4" fmla="*/ 0 w 66"/>
                <a:gd name="T5" fmla="*/ 33 h 66"/>
                <a:gd name="T6" fmla="*/ 33 w 66"/>
                <a:gd name="T7" fmla="*/ 65 h 66"/>
                <a:gd name="T8" fmla="*/ 65 w 66"/>
                <a:gd name="T9" fmla="*/ 33 h 66"/>
                <a:gd name="T10" fmla="*/ 33 w 66"/>
                <a:gd name="T11" fmla="*/ 0 h 66"/>
              </a:gdLst>
              <a:ahLst/>
              <a:cxnLst>
                <a:cxn ang="0">
                  <a:pos x="T0" y="T1"/>
                </a:cxn>
                <a:cxn ang="0">
                  <a:pos x="T2" y="T3"/>
                </a:cxn>
                <a:cxn ang="0">
                  <a:pos x="T4" y="T5"/>
                </a:cxn>
                <a:cxn ang="0">
                  <a:pos x="T6" y="T7"/>
                </a:cxn>
                <a:cxn ang="0">
                  <a:pos x="T8" y="T9"/>
                </a:cxn>
                <a:cxn ang="0">
                  <a:pos x="T10" y="T11"/>
                </a:cxn>
              </a:cxnLst>
              <a:rect l="0" t="0" r="r" b="b"/>
              <a:pathLst>
                <a:path w="66" h="66">
                  <a:moveTo>
                    <a:pt x="33" y="0"/>
                  </a:moveTo>
                  <a:lnTo>
                    <a:pt x="33" y="0"/>
                  </a:lnTo>
                  <a:cubicBezTo>
                    <a:pt x="15" y="0"/>
                    <a:pt x="0" y="15"/>
                    <a:pt x="0" y="33"/>
                  </a:cubicBezTo>
                  <a:cubicBezTo>
                    <a:pt x="0" y="50"/>
                    <a:pt x="15" y="65"/>
                    <a:pt x="33" y="65"/>
                  </a:cubicBezTo>
                  <a:cubicBezTo>
                    <a:pt x="50" y="65"/>
                    <a:pt x="65" y="50"/>
                    <a:pt x="65" y="33"/>
                  </a:cubicBezTo>
                  <a:cubicBezTo>
                    <a:pt x="65" y="15"/>
                    <a:pt x="50" y="0"/>
                    <a:pt x="3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grpSp>
      <p:sp>
        <p:nvSpPr>
          <p:cNvPr id="56" name="Rectangle 55"/>
          <p:cNvSpPr/>
          <p:nvPr/>
        </p:nvSpPr>
        <p:spPr bwMode="ltGray">
          <a:xfrm>
            <a:off x="3633106" y="1725730"/>
            <a:ext cx="1116000" cy="698477"/>
          </a:xfrm>
          <a:prstGeom prst="rect">
            <a:avLst/>
          </a:prstGeom>
          <a:noFill/>
          <a:ln w="28575" cap="flat" cmpd="sng" algn="ctr">
            <a:solidFill>
              <a:schemeClr val="accent2"/>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Calibri" panose="020F0502020204030204"/>
              <a:ea typeface="+mn-ea"/>
              <a:cs typeface="Calibri" panose="020F0502020204030204" pitchFamily="34" charset="0"/>
            </a:endParaRPr>
          </a:p>
        </p:txBody>
      </p:sp>
      <p:sp>
        <p:nvSpPr>
          <p:cNvPr id="57" name="TextBox 56"/>
          <p:cNvSpPr txBox="1"/>
          <p:nvPr/>
        </p:nvSpPr>
        <p:spPr>
          <a:xfrm>
            <a:off x="3669336" y="2196126"/>
            <a:ext cx="1061621" cy="211609"/>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Smart Email</a:t>
            </a:r>
          </a:p>
        </p:txBody>
      </p:sp>
      <p:sp>
        <p:nvSpPr>
          <p:cNvPr id="58" name="Freeform 105"/>
          <p:cNvSpPr>
            <a:spLocks noChangeArrowheads="1"/>
          </p:cNvSpPr>
          <p:nvPr/>
        </p:nvSpPr>
        <p:spPr bwMode="auto">
          <a:xfrm>
            <a:off x="4009663" y="1835579"/>
            <a:ext cx="351393" cy="258854"/>
          </a:xfrm>
          <a:custGeom>
            <a:avLst/>
            <a:gdLst>
              <a:gd name="T0" fmla="*/ 700 w 756"/>
              <a:gd name="T1" fmla="*/ 393 h 671"/>
              <a:gd name="T2" fmla="*/ 681 w 756"/>
              <a:gd name="T3" fmla="*/ 28 h 671"/>
              <a:gd name="T4" fmla="*/ 680 w 756"/>
              <a:gd name="T5" fmla="*/ 27 h 671"/>
              <a:gd name="T6" fmla="*/ 72 w 756"/>
              <a:gd name="T7" fmla="*/ 0 h 671"/>
              <a:gd name="T8" fmla="*/ 0 w 756"/>
              <a:gd name="T9" fmla="*/ 455 h 671"/>
              <a:gd name="T10" fmla="*/ 443 w 756"/>
              <a:gd name="T11" fmla="*/ 536 h 671"/>
              <a:gd name="T12" fmla="*/ 708 w 756"/>
              <a:gd name="T13" fmla="*/ 625 h 671"/>
              <a:gd name="T14" fmla="*/ 691 w 756"/>
              <a:gd name="T15" fmla="*/ 609 h 671"/>
              <a:gd name="T16" fmla="*/ 464 w 756"/>
              <a:gd name="T17" fmla="*/ 513 h 671"/>
              <a:gd name="T18" fmla="*/ 732 w 756"/>
              <a:gd name="T19" fmla="*/ 511 h 671"/>
              <a:gd name="T20" fmla="*/ 699 w 756"/>
              <a:gd name="T21" fmla="*/ 544 h 671"/>
              <a:gd name="T22" fmla="*/ 668 w 756"/>
              <a:gd name="T23" fmla="*/ 513 h 671"/>
              <a:gd name="T24" fmla="*/ 528 w 756"/>
              <a:gd name="T25" fmla="*/ 513 h 671"/>
              <a:gd name="T26" fmla="*/ 658 w 756"/>
              <a:gd name="T27" fmla="*/ 548 h 671"/>
              <a:gd name="T28" fmla="*/ 754 w 756"/>
              <a:gd name="T29" fmla="*/ 515 h 671"/>
              <a:gd name="T30" fmla="*/ 700 w 756"/>
              <a:gd name="T31" fmla="*/ 393 h 671"/>
              <a:gd name="T32" fmla="*/ 626 w 756"/>
              <a:gd name="T33" fmla="*/ 23 h 671"/>
              <a:gd name="T34" fmla="*/ 408 w 756"/>
              <a:gd name="T35" fmla="*/ 301 h 671"/>
              <a:gd name="T36" fmla="*/ 349 w 756"/>
              <a:gd name="T37" fmla="*/ 327 h 671"/>
              <a:gd name="T38" fmla="*/ 42 w 756"/>
              <a:gd name="T39" fmla="*/ 35 h 671"/>
              <a:gd name="T40" fmla="*/ 626 w 756"/>
              <a:gd name="T41" fmla="*/ 23 h 671"/>
              <a:gd name="T42" fmla="*/ 441 w 756"/>
              <a:gd name="T43" fmla="*/ 513 h 671"/>
              <a:gd name="T44" fmla="*/ 23 w 756"/>
              <a:gd name="T45" fmla="*/ 455 h 671"/>
              <a:gd name="T46" fmla="*/ 28 w 756"/>
              <a:gd name="T47" fmla="*/ 55 h 671"/>
              <a:gd name="T48" fmla="*/ 93 w 756"/>
              <a:gd name="T49" fmla="*/ 422 h 671"/>
              <a:gd name="T50" fmla="*/ 102 w 756"/>
              <a:gd name="T51" fmla="*/ 443 h 671"/>
              <a:gd name="T52" fmla="*/ 261 w 756"/>
              <a:gd name="T53" fmla="*/ 302 h 671"/>
              <a:gd name="T54" fmla="*/ 349 w 756"/>
              <a:gd name="T55" fmla="*/ 351 h 671"/>
              <a:gd name="T56" fmla="*/ 425 w 756"/>
              <a:gd name="T57" fmla="*/ 316 h 671"/>
              <a:gd name="T58" fmla="*/ 520 w 756"/>
              <a:gd name="T59" fmla="*/ 377 h 671"/>
              <a:gd name="T60" fmla="*/ 543 w 756"/>
              <a:gd name="T61" fmla="*/ 365 h 671"/>
              <a:gd name="T62" fmla="*/ 455 w 756"/>
              <a:gd name="T63" fmla="*/ 285 h 671"/>
              <a:gd name="T64" fmla="*/ 676 w 756"/>
              <a:gd name="T65" fmla="*/ 75 h 671"/>
              <a:gd name="T66" fmla="*/ 598 w 756"/>
              <a:gd name="T67" fmla="*/ 355 h 671"/>
              <a:gd name="T68" fmla="*/ 598 w 756"/>
              <a:gd name="T69" fmla="*/ 559 h 671"/>
              <a:gd name="T70" fmla="*/ 551 w 756"/>
              <a:gd name="T71" fmla="*/ 513 h 671"/>
              <a:gd name="T72" fmla="*/ 644 w 756"/>
              <a:gd name="T73" fmla="*/ 512 h 671"/>
              <a:gd name="T74" fmla="*/ 644 w 756"/>
              <a:gd name="T75" fmla="*/ 515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671">
                <a:moveTo>
                  <a:pt x="700" y="393"/>
                </a:moveTo>
                <a:lnTo>
                  <a:pt x="700" y="393"/>
                </a:lnTo>
                <a:cubicBezTo>
                  <a:pt x="700" y="75"/>
                  <a:pt x="700" y="75"/>
                  <a:pt x="700" y="75"/>
                </a:cubicBezTo>
                <a:cubicBezTo>
                  <a:pt x="700" y="58"/>
                  <a:pt x="692" y="41"/>
                  <a:pt x="681" y="28"/>
                </a:cubicBezTo>
                <a:cubicBezTo>
                  <a:pt x="681" y="27"/>
                  <a:pt x="681" y="27"/>
                  <a:pt x="680" y="27"/>
                </a:cubicBezTo>
                <a:lnTo>
                  <a:pt x="680" y="27"/>
                </a:lnTo>
                <a:cubicBezTo>
                  <a:pt x="667" y="10"/>
                  <a:pt x="647" y="0"/>
                  <a:pt x="626" y="0"/>
                </a:cubicBezTo>
                <a:cubicBezTo>
                  <a:pt x="72" y="0"/>
                  <a:pt x="72" y="0"/>
                  <a:pt x="72" y="0"/>
                </a:cubicBezTo>
                <a:cubicBezTo>
                  <a:pt x="34" y="0"/>
                  <a:pt x="0" y="35"/>
                  <a:pt x="0" y="75"/>
                </a:cubicBezTo>
                <a:cubicBezTo>
                  <a:pt x="0" y="455"/>
                  <a:pt x="0" y="455"/>
                  <a:pt x="0" y="455"/>
                </a:cubicBezTo>
                <a:cubicBezTo>
                  <a:pt x="0" y="491"/>
                  <a:pt x="32" y="536"/>
                  <a:pt x="72" y="536"/>
                </a:cubicBezTo>
                <a:cubicBezTo>
                  <a:pt x="443" y="536"/>
                  <a:pt x="443" y="536"/>
                  <a:pt x="443" y="536"/>
                </a:cubicBezTo>
                <a:cubicBezTo>
                  <a:pt x="455" y="612"/>
                  <a:pt x="519" y="670"/>
                  <a:pt x="598" y="670"/>
                </a:cubicBezTo>
                <a:cubicBezTo>
                  <a:pt x="639" y="670"/>
                  <a:pt x="678" y="655"/>
                  <a:pt x="708" y="625"/>
                </a:cubicBezTo>
                <a:cubicBezTo>
                  <a:pt x="713" y="621"/>
                  <a:pt x="713" y="614"/>
                  <a:pt x="708" y="610"/>
                </a:cubicBezTo>
                <a:cubicBezTo>
                  <a:pt x="703" y="605"/>
                  <a:pt x="696" y="605"/>
                  <a:pt x="691" y="609"/>
                </a:cubicBezTo>
                <a:cubicBezTo>
                  <a:pt x="666" y="634"/>
                  <a:pt x="634" y="646"/>
                  <a:pt x="598" y="646"/>
                </a:cubicBezTo>
                <a:cubicBezTo>
                  <a:pt x="524" y="646"/>
                  <a:pt x="464" y="587"/>
                  <a:pt x="464" y="513"/>
                </a:cubicBezTo>
                <a:cubicBezTo>
                  <a:pt x="464" y="439"/>
                  <a:pt x="524" y="379"/>
                  <a:pt x="598" y="379"/>
                </a:cubicBezTo>
                <a:cubicBezTo>
                  <a:pt x="671" y="379"/>
                  <a:pt x="731" y="438"/>
                  <a:pt x="732" y="511"/>
                </a:cubicBezTo>
                <a:cubicBezTo>
                  <a:pt x="732" y="512"/>
                  <a:pt x="731" y="512"/>
                  <a:pt x="731" y="513"/>
                </a:cubicBezTo>
                <a:cubicBezTo>
                  <a:pt x="731" y="531"/>
                  <a:pt x="717" y="544"/>
                  <a:pt x="699" y="544"/>
                </a:cubicBezTo>
                <a:cubicBezTo>
                  <a:pt x="683" y="544"/>
                  <a:pt x="669" y="532"/>
                  <a:pt x="668" y="515"/>
                </a:cubicBezTo>
                <a:cubicBezTo>
                  <a:pt x="668" y="514"/>
                  <a:pt x="668" y="513"/>
                  <a:pt x="668" y="513"/>
                </a:cubicBezTo>
                <a:cubicBezTo>
                  <a:pt x="668" y="475"/>
                  <a:pt x="637" y="442"/>
                  <a:pt x="598" y="442"/>
                </a:cubicBezTo>
                <a:cubicBezTo>
                  <a:pt x="560" y="442"/>
                  <a:pt x="528" y="475"/>
                  <a:pt x="528" y="513"/>
                </a:cubicBezTo>
                <a:cubicBezTo>
                  <a:pt x="528" y="552"/>
                  <a:pt x="560" y="583"/>
                  <a:pt x="598" y="583"/>
                </a:cubicBezTo>
                <a:cubicBezTo>
                  <a:pt x="623" y="583"/>
                  <a:pt x="645" y="569"/>
                  <a:pt x="658" y="548"/>
                </a:cubicBezTo>
                <a:cubicBezTo>
                  <a:pt x="668" y="561"/>
                  <a:pt x="683" y="568"/>
                  <a:pt x="699" y="568"/>
                </a:cubicBezTo>
                <a:cubicBezTo>
                  <a:pt x="729" y="568"/>
                  <a:pt x="753" y="544"/>
                  <a:pt x="754" y="515"/>
                </a:cubicBezTo>
                <a:cubicBezTo>
                  <a:pt x="754" y="514"/>
                  <a:pt x="755" y="513"/>
                  <a:pt x="755" y="513"/>
                </a:cubicBezTo>
                <a:cubicBezTo>
                  <a:pt x="755" y="465"/>
                  <a:pt x="734" y="422"/>
                  <a:pt x="700" y="393"/>
                </a:cubicBezTo>
                <a:close/>
                <a:moveTo>
                  <a:pt x="626" y="23"/>
                </a:moveTo>
                <a:lnTo>
                  <a:pt x="626" y="23"/>
                </a:lnTo>
                <a:cubicBezTo>
                  <a:pt x="638" y="23"/>
                  <a:pt x="648" y="28"/>
                  <a:pt x="656" y="35"/>
                </a:cubicBezTo>
                <a:cubicBezTo>
                  <a:pt x="408" y="301"/>
                  <a:pt x="408" y="301"/>
                  <a:pt x="408" y="301"/>
                </a:cubicBezTo>
                <a:cubicBezTo>
                  <a:pt x="392" y="317"/>
                  <a:pt x="371" y="327"/>
                  <a:pt x="349" y="327"/>
                </a:cubicBezTo>
                <a:lnTo>
                  <a:pt x="349" y="327"/>
                </a:lnTo>
                <a:cubicBezTo>
                  <a:pt x="328" y="327"/>
                  <a:pt x="307" y="317"/>
                  <a:pt x="291" y="301"/>
                </a:cubicBezTo>
                <a:cubicBezTo>
                  <a:pt x="42" y="35"/>
                  <a:pt x="42" y="35"/>
                  <a:pt x="42" y="35"/>
                </a:cubicBezTo>
                <a:cubicBezTo>
                  <a:pt x="51" y="28"/>
                  <a:pt x="62" y="23"/>
                  <a:pt x="72" y="23"/>
                </a:cubicBezTo>
                <a:lnTo>
                  <a:pt x="626" y="23"/>
                </a:lnTo>
                <a:close/>
                <a:moveTo>
                  <a:pt x="441" y="513"/>
                </a:moveTo>
                <a:lnTo>
                  <a:pt x="441" y="513"/>
                </a:lnTo>
                <a:cubicBezTo>
                  <a:pt x="72" y="513"/>
                  <a:pt x="72" y="513"/>
                  <a:pt x="72" y="513"/>
                </a:cubicBezTo>
                <a:cubicBezTo>
                  <a:pt x="47" y="513"/>
                  <a:pt x="23" y="480"/>
                  <a:pt x="23" y="455"/>
                </a:cubicBezTo>
                <a:cubicBezTo>
                  <a:pt x="23" y="75"/>
                  <a:pt x="23" y="75"/>
                  <a:pt x="23" y="75"/>
                </a:cubicBezTo>
                <a:cubicBezTo>
                  <a:pt x="23" y="68"/>
                  <a:pt x="25" y="61"/>
                  <a:pt x="28" y="55"/>
                </a:cubicBezTo>
                <a:cubicBezTo>
                  <a:pt x="244" y="285"/>
                  <a:pt x="244" y="285"/>
                  <a:pt x="244" y="285"/>
                </a:cubicBezTo>
                <a:cubicBezTo>
                  <a:pt x="93" y="422"/>
                  <a:pt x="93" y="422"/>
                  <a:pt x="93" y="422"/>
                </a:cubicBezTo>
                <a:cubicBezTo>
                  <a:pt x="89" y="428"/>
                  <a:pt x="88" y="435"/>
                  <a:pt x="93" y="439"/>
                </a:cubicBezTo>
                <a:cubicBezTo>
                  <a:pt x="95" y="442"/>
                  <a:pt x="98" y="443"/>
                  <a:pt x="102" y="443"/>
                </a:cubicBezTo>
                <a:cubicBezTo>
                  <a:pt x="105" y="443"/>
                  <a:pt x="107" y="442"/>
                  <a:pt x="109" y="440"/>
                </a:cubicBezTo>
                <a:cubicBezTo>
                  <a:pt x="261" y="302"/>
                  <a:pt x="261" y="302"/>
                  <a:pt x="261" y="302"/>
                </a:cubicBezTo>
                <a:cubicBezTo>
                  <a:pt x="273" y="316"/>
                  <a:pt x="273" y="316"/>
                  <a:pt x="273" y="316"/>
                </a:cubicBezTo>
                <a:cubicBezTo>
                  <a:pt x="294" y="338"/>
                  <a:pt x="321" y="351"/>
                  <a:pt x="349" y="351"/>
                </a:cubicBezTo>
                <a:lnTo>
                  <a:pt x="349" y="351"/>
                </a:lnTo>
                <a:cubicBezTo>
                  <a:pt x="379" y="351"/>
                  <a:pt x="406" y="338"/>
                  <a:pt x="425" y="316"/>
                </a:cubicBezTo>
                <a:cubicBezTo>
                  <a:pt x="439" y="302"/>
                  <a:pt x="439" y="302"/>
                  <a:pt x="439" y="302"/>
                </a:cubicBezTo>
                <a:cubicBezTo>
                  <a:pt x="520" y="377"/>
                  <a:pt x="520" y="377"/>
                  <a:pt x="520" y="377"/>
                </a:cubicBezTo>
                <a:cubicBezTo>
                  <a:pt x="473" y="404"/>
                  <a:pt x="441" y="455"/>
                  <a:pt x="441" y="513"/>
                </a:cubicBezTo>
                <a:close/>
                <a:moveTo>
                  <a:pt x="543" y="365"/>
                </a:moveTo>
                <a:lnTo>
                  <a:pt x="543" y="365"/>
                </a:lnTo>
                <a:cubicBezTo>
                  <a:pt x="455" y="285"/>
                  <a:pt x="455" y="285"/>
                  <a:pt x="455" y="285"/>
                </a:cubicBezTo>
                <a:cubicBezTo>
                  <a:pt x="671" y="54"/>
                  <a:pt x="671" y="54"/>
                  <a:pt x="671" y="54"/>
                </a:cubicBezTo>
                <a:cubicBezTo>
                  <a:pt x="674" y="61"/>
                  <a:pt x="676" y="67"/>
                  <a:pt x="676" y="75"/>
                </a:cubicBezTo>
                <a:cubicBezTo>
                  <a:pt x="676" y="377"/>
                  <a:pt x="676" y="377"/>
                  <a:pt x="676" y="377"/>
                </a:cubicBezTo>
                <a:cubicBezTo>
                  <a:pt x="653" y="363"/>
                  <a:pt x="626" y="355"/>
                  <a:pt x="598" y="355"/>
                </a:cubicBezTo>
                <a:cubicBezTo>
                  <a:pt x="578" y="355"/>
                  <a:pt x="560" y="359"/>
                  <a:pt x="543" y="365"/>
                </a:cubicBezTo>
                <a:close/>
                <a:moveTo>
                  <a:pt x="598" y="559"/>
                </a:moveTo>
                <a:lnTo>
                  <a:pt x="598" y="559"/>
                </a:lnTo>
                <a:cubicBezTo>
                  <a:pt x="572" y="559"/>
                  <a:pt x="551" y="538"/>
                  <a:pt x="551" y="513"/>
                </a:cubicBezTo>
                <a:cubicBezTo>
                  <a:pt x="551" y="487"/>
                  <a:pt x="572" y="466"/>
                  <a:pt x="598" y="466"/>
                </a:cubicBezTo>
                <a:cubicBezTo>
                  <a:pt x="623" y="466"/>
                  <a:pt x="644" y="486"/>
                  <a:pt x="644" y="512"/>
                </a:cubicBezTo>
                <a:cubicBezTo>
                  <a:pt x="644" y="512"/>
                  <a:pt x="644" y="512"/>
                  <a:pt x="644" y="513"/>
                </a:cubicBezTo>
                <a:cubicBezTo>
                  <a:pt x="644" y="513"/>
                  <a:pt x="644" y="514"/>
                  <a:pt x="644" y="515"/>
                </a:cubicBezTo>
                <a:cubicBezTo>
                  <a:pt x="643" y="539"/>
                  <a:pt x="623" y="559"/>
                  <a:pt x="598" y="559"/>
                </a:cubicBezTo>
                <a:close/>
              </a:path>
            </a:pathLst>
          </a:custGeom>
          <a:solidFill>
            <a:srgbClr val="1668C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59" name="Rectangle 58"/>
          <p:cNvSpPr/>
          <p:nvPr/>
        </p:nvSpPr>
        <p:spPr bwMode="ltGray">
          <a:xfrm>
            <a:off x="2293882" y="1725730"/>
            <a:ext cx="1116000" cy="698477"/>
          </a:xfrm>
          <a:prstGeom prst="rect">
            <a:avLst/>
          </a:prstGeom>
          <a:noFill/>
          <a:ln w="28575" cap="flat" cmpd="sng" algn="ctr">
            <a:solidFill>
              <a:schemeClr val="accent2"/>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Calibri" panose="020F0502020204030204"/>
              <a:ea typeface="+mn-ea"/>
              <a:cs typeface="Calibri" panose="020F0502020204030204" pitchFamily="34" charset="0"/>
            </a:endParaRPr>
          </a:p>
        </p:txBody>
      </p:sp>
      <p:sp>
        <p:nvSpPr>
          <p:cNvPr id="60" name="TextBox 59"/>
          <p:cNvSpPr txBox="1"/>
          <p:nvPr/>
        </p:nvSpPr>
        <p:spPr>
          <a:xfrm>
            <a:off x="2328200" y="2190320"/>
            <a:ext cx="1061621" cy="211609"/>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Chatbots</a:t>
            </a:r>
          </a:p>
        </p:txBody>
      </p:sp>
      <p:sp>
        <p:nvSpPr>
          <p:cNvPr id="61" name="Freeform 79"/>
          <p:cNvSpPr>
            <a:spLocks noChangeAspect="1" noChangeArrowheads="1"/>
          </p:cNvSpPr>
          <p:nvPr/>
        </p:nvSpPr>
        <p:spPr bwMode="auto">
          <a:xfrm>
            <a:off x="2714980" y="1800481"/>
            <a:ext cx="288060" cy="329051"/>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1668C1"/>
          </a:solidFill>
          <a:ln>
            <a:noFill/>
          </a:ln>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62" name="Rectangle 61"/>
          <p:cNvSpPr/>
          <p:nvPr/>
        </p:nvSpPr>
        <p:spPr bwMode="ltGray">
          <a:xfrm>
            <a:off x="4986668" y="1735051"/>
            <a:ext cx="1116000" cy="698477"/>
          </a:xfrm>
          <a:prstGeom prst="rect">
            <a:avLst/>
          </a:prstGeom>
          <a:noFill/>
          <a:ln w="28575" cap="flat" cmpd="sng" algn="ctr">
            <a:solidFill>
              <a:schemeClr val="accent2"/>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Calibri" panose="020F0502020204030204"/>
              <a:ea typeface="+mn-ea"/>
              <a:cs typeface="Calibri" panose="020F0502020204030204" pitchFamily="34" charset="0"/>
            </a:endParaRPr>
          </a:p>
        </p:txBody>
      </p:sp>
      <p:sp>
        <p:nvSpPr>
          <p:cNvPr id="63" name="TextBox 62"/>
          <p:cNvSpPr txBox="1"/>
          <p:nvPr/>
        </p:nvSpPr>
        <p:spPr>
          <a:xfrm>
            <a:off x="5207653" y="2196126"/>
            <a:ext cx="607305" cy="219298"/>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Portal</a:t>
            </a:r>
          </a:p>
        </p:txBody>
      </p:sp>
      <p:sp>
        <p:nvSpPr>
          <p:cNvPr id="64" name="Rectangle 63"/>
          <p:cNvSpPr/>
          <p:nvPr/>
        </p:nvSpPr>
        <p:spPr bwMode="ltGray">
          <a:xfrm>
            <a:off x="4931976" y="4230053"/>
            <a:ext cx="1080000" cy="1055317"/>
          </a:xfrm>
          <a:prstGeom prst="rect">
            <a:avLst/>
          </a:prstGeom>
          <a:solidFill>
            <a:sysClr val="window" lastClr="FFFFFF"/>
          </a:solidFill>
          <a:ln w="28575" cap="flat" cmpd="sng" algn="ctr">
            <a:solidFill>
              <a:schemeClr val="accent5"/>
            </a:solidFill>
            <a:prstDash val="solid"/>
            <a:miter lim="800000"/>
          </a:ln>
          <a:effectLst/>
        </p:spPr>
        <p:txBody>
          <a:bodyPr lIns="45711" tIns="91440" rIns="45711" bIns="22855"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12E35"/>
                </a:solidFill>
                <a:effectLst/>
                <a:uLnTx/>
                <a:uFillTx/>
                <a:latin typeface="Calibri" panose="020F0502020204030204"/>
                <a:ea typeface="+mn-ea"/>
                <a:cs typeface="Calibri" panose="020F0502020204030204" pitchFamily="34" charset="0"/>
              </a:rPr>
              <a:t>Discovery</a:t>
            </a:r>
          </a:p>
        </p:txBody>
      </p:sp>
      <p:sp>
        <p:nvSpPr>
          <p:cNvPr id="65" name="Rectangle 64"/>
          <p:cNvSpPr/>
          <p:nvPr/>
        </p:nvSpPr>
        <p:spPr bwMode="ltGray">
          <a:xfrm>
            <a:off x="3632195" y="4240169"/>
            <a:ext cx="1080000" cy="1055317"/>
          </a:xfrm>
          <a:prstGeom prst="rect">
            <a:avLst/>
          </a:prstGeom>
          <a:solidFill>
            <a:sysClr val="window" lastClr="FFFFFF"/>
          </a:solidFill>
          <a:ln w="28575" cap="flat" cmpd="sng" algn="ctr">
            <a:solidFill>
              <a:schemeClr val="accent5"/>
            </a:solidFill>
            <a:prstDash val="solid"/>
            <a:miter lim="800000"/>
          </a:ln>
          <a:effectLst/>
        </p:spPr>
        <p:txBody>
          <a:bodyPr lIns="45711" tIns="91440" rIns="45711" bIns="22855"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12E35"/>
                </a:solidFill>
                <a:effectLst/>
                <a:uLnTx/>
                <a:uFillTx/>
                <a:latin typeface="Calibri" panose="020F0502020204030204"/>
                <a:ea typeface="+mn-ea"/>
                <a:cs typeface="Calibri" panose="020F0502020204030204" pitchFamily="34" charset="0"/>
              </a:rPr>
              <a:t>Configuration Management</a:t>
            </a:r>
          </a:p>
        </p:txBody>
      </p:sp>
      <p:sp>
        <p:nvSpPr>
          <p:cNvPr id="66" name="Freeform 54"/>
          <p:cNvSpPr>
            <a:spLocks noChangeArrowheads="1"/>
          </p:cNvSpPr>
          <p:nvPr/>
        </p:nvSpPr>
        <p:spPr bwMode="auto">
          <a:xfrm>
            <a:off x="3089592" y="4872852"/>
            <a:ext cx="2565" cy="223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ysClr val="window" lastClr="FFFFF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67" name="Freeform 55"/>
          <p:cNvSpPr>
            <a:spLocks noChangeArrowheads="1"/>
          </p:cNvSpPr>
          <p:nvPr/>
        </p:nvSpPr>
        <p:spPr bwMode="auto">
          <a:xfrm>
            <a:off x="3089592" y="4872852"/>
            <a:ext cx="2565" cy="223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ysClr val="window" lastClr="FFFFFF"/>
          </a:solidFill>
          <a:ln w="9525" cap="flat">
            <a:no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68" name="Rectangle 67"/>
          <p:cNvSpPr/>
          <p:nvPr/>
        </p:nvSpPr>
        <p:spPr bwMode="ltGray">
          <a:xfrm>
            <a:off x="1032633" y="4230053"/>
            <a:ext cx="1080000" cy="1055317"/>
          </a:xfrm>
          <a:prstGeom prst="rect">
            <a:avLst/>
          </a:prstGeom>
          <a:solidFill>
            <a:sysClr val="window" lastClr="FFFFFF"/>
          </a:solidFill>
          <a:ln w="28575" cap="flat" cmpd="sng" algn="ctr">
            <a:solidFill>
              <a:schemeClr val="accent5"/>
            </a:solidFill>
            <a:prstDash val="solid"/>
            <a:miter lim="800000"/>
          </a:ln>
          <a:effectLst/>
        </p:spPr>
        <p:txBody>
          <a:bodyPr lIns="45711" tIns="91440" rIns="45711" bIns="22855"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12E35"/>
                </a:solidFill>
                <a:effectLst/>
                <a:uLnTx/>
                <a:uFillTx/>
                <a:latin typeface="Calibri" panose="020F0502020204030204"/>
                <a:ea typeface="+mn-ea"/>
                <a:cs typeface="Calibri" panose="020F0502020204030204" pitchFamily="34" charset="0"/>
              </a:rPr>
              <a:t>Automation &amp; Orchestration</a:t>
            </a:r>
          </a:p>
        </p:txBody>
      </p:sp>
      <p:grpSp>
        <p:nvGrpSpPr>
          <p:cNvPr id="69" name="Group 68"/>
          <p:cNvGrpSpPr/>
          <p:nvPr/>
        </p:nvGrpSpPr>
        <p:grpSpPr>
          <a:xfrm>
            <a:off x="1344760" y="4848966"/>
            <a:ext cx="399600" cy="420270"/>
            <a:chOff x="4214659" y="4764062"/>
            <a:chExt cx="399600" cy="420270"/>
          </a:xfrm>
        </p:grpSpPr>
        <p:sp>
          <p:nvSpPr>
            <p:cNvPr id="70" name="Freeform 76"/>
            <p:cNvSpPr>
              <a:spLocks noChangeArrowheads="1"/>
            </p:cNvSpPr>
            <p:nvPr/>
          </p:nvSpPr>
          <p:spPr bwMode="auto">
            <a:xfrm>
              <a:off x="4214659" y="4897262"/>
              <a:ext cx="287068" cy="287070"/>
            </a:xfrm>
            <a:custGeom>
              <a:avLst/>
              <a:gdLst>
                <a:gd name="T0" fmla="*/ 493 w 550"/>
                <a:gd name="T1" fmla="*/ 285 h 550"/>
                <a:gd name="T2" fmla="*/ 532 w 550"/>
                <a:gd name="T3" fmla="*/ 188 h 550"/>
                <a:gd name="T4" fmla="*/ 490 w 550"/>
                <a:gd name="T5" fmla="*/ 109 h 550"/>
                <a:gd name="T6" fmla="*/ 387 w 550"/>
                <a:gd name="T7" fmla="*/ 90 h 550"/>
                <a:gd name="T8" fmla="*/ 378 w 550"/>
                <a:gd name="T9" fmla="*/ 19 h 550"/>
                <a:gd name="T10" fmla="*/ 286 w 550"/>
                <a:gd name="T11" fmla="*/ 59 h 550"/>
                <a:gd name="T12" fmla="*/ 188 w 550"/>
                <a:gd name="T13" fmla="*/ 20 h 550"/>
                <a:gd name="T14" fmla="*/ 110 w 550"/>
                <a:gd name="T15" fmla="*/ 63 h 550"/>
                <a:gd name="T16" fmla="*/ 89 w 550"/>
                <a:gd name="T17" fmla="*/ 166 h 550"/>
                <a:gd name="T18" fmla="*/ 18 w 550"/>
                <a:gd name="T19" fmla="*/ 174 h 550"/>
                <a:gd name="T20" fmla="*/ 59 w 550"/>
                <a:gd name="T21" fmla="*/ 267 h 550"/>
                <a:gd name="T22" fmla="*/ 21 w 550"/>
                <a:gd name="T23" fmla="*/ 385 h 550"/>
                <a:gd name="T24" fmla="*/ 84 w 550"/>
                <a:gd name="T25" fmla="*/ 440 h 550"/>
                <a:gd name="T26" fmla="*/ 155 w 550"/>
                <a:gd name="T27" fmla="*/ 499 h 550"/>
                <a:gd name="T28" fmla="*/ 221 w 550"/>
                <a:gd name="T29" fmla="*/ 548 h 550"/>
                <a:gd name="T30" fmla="*/ 256 w 550"/>
                <a:gd name="T31" fmla="*/ 529 h 550"/>
                <a:gd name="T32" fmla="*/ 347 w 550"/>
                <a:gd name="T33" fmla="*/ 518 h 550"/>
                <a:gd name="T34" fmla="*/ 443 w 550"/>
                <a:gd name="T35" fmla="*/ 490 h 550"/>
                <a:gd name="T36" fmla="*/ 463 w 550"/>
                <a:gd name="T37" fmla="*/ 387 h 550"/>
                <a:gd name="T38" fmla="*/ 547 w 550"/>
                <a:gd name="T39" fmla="*/ 331 h 550"/>
                <a:gd name="T40" fmla="*/ 511 w 550"/>
                <a:gd name="T41" fmla="*/ 372 h 550"/>
                <a:gd name="T42" fmla="*/ 451 w 550"/>
                <a:gd name="T43" fmla="*/ 359 h 550"/>
                <a:gd name="T44" fmla="*/ 393 w 550"/>
                <a:gd name="T45" fmla="*/ 431 h 550"/>
                <a:gd name="T46" fmla="*/ 418 w 550"/>
                <a:gd name="T47" fmla="*/ 486 h 550"/>
                <a:gd name="T48" fmla="*/ 341 w 550"/>
                <a:gd name="T49" fmla="*/ 459 h 550"/>
                <a:gd name="T50" fmla="*/ 249 w 550"/>
                <a:gd name="T51" fmla="*/ 469 h 550"/>
                <a:gd name="T52" fmla="*/ 227 w 550"/>
                <a:gd name="T53" fmla="*/ 525 h 550"/>
                <a:gd name="T54" fmla="*/ 193 w 550"/>
                <a:gd name="T55" fmla="*/ 452 h 550"/>
                <a:gd name="T56" fmla="*/ 121 w 550"/>
                <a:gd name="T57" fmla="*/ 394 h 550"/>
                <a:gd name="T58" fmla="*/ 42 w 550"/>
                <a:gd name="T59" fmla="*/ 375 h 550"/>
                <a:gd name="T60" fmla="*/ 90 w 550"/>
                <a:gd name="T61" fmla="*/ 332 h 550"/>
                <a:gd name="T62" fmla="*/ 31 w 550"/>
                <a:gd name="T63" fmla="*/ 234 h 550"/>
                <a:gd name="T64" fmla="*/ 43 w 550"/>
                <a:gd name="T65" fmla="*/ 177 h 550"/>
                <a:gd name="T66" fmla="*/ 105 w 550"/>
                <a:gd name="T67" fmla="*/ 184 h 550"/>
                <a:gd name="T68" fmla="*/ 132 w 550"/>
                <a:gd name="T69" fmla="*/ 73 h 550"/>
                <a:gd name="T70" fmla="*/ 177 w 550"/>
                <a:gd name="T71" fmla="*/ 43 h 550"/>
                <a:gd name="T72" fmla="*/ 211 w 550"/>
                <a:gd name="T73" fmla="*/ 94 h 550"/>
                <a:gd name="T74" fmla="*/ 302 w 550"/>
                <a:gd name="T75" fmla="*/ 83 h 550"/>
                <a:gd name="T76" fmla="*/ 372 w 550"/>
                <a:gd name="T77" fmla="*/ 42 h 550"/>
                <a:gd name="T78" fmla="*/ 367 w 550"/>
                <a:gd name="T79" fmla="*/ 105 h 550"/>
                <a:gd name="T80" fmla="*/ 479 w 550"/>
                <a:gd name="T81" fmla="*/ 132 h 550"/>
                <a:gd name="T82" fmla="*/ 507 w 550"/>
                <a:gd name="T83" fmla="*/ 184 h 550"/>
                <a:gd name="T84" fmla="*/ 469 w 550"/>
                <a:gd name="T85" fmla="*/ 293 h 550"/>
                <a:gd name="T86" fmla="*/ 525 w 550"/>
                <a:gd name="T87" fmla="*/ 325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0" h="550">
                  <a:moveTo>
                    <a:pt x="528" y="296"/>
                  </a:moveTo>
                  <a:lnTo>
                    <a:pt x="528" y="296"/>
                  </a:lnTo>
                  <a:cubicBezTo>
                    <a:pt x="493" y="285"/>
                    <a:pt x="493" y="285"/>
                    <a:pt x="493" y="285"/>
                  </a:cubicBezTo>
                  <a:cubicBezTo>
                    <a:pt x="494" y="264"/>
                    <a:pt x="492" y="243"/>
                    <a:pt x="487" y="223"/>
                  </a:cubicBezTo>
                  <a:cubicBezTo>
                    <a:pt x="519" y="205"/>
                    <a:pt x="519" y="205"/>
                    <a:pt x="519" y="205"/>
                  </a:cubicBezTo>
                  <a:cubicBezTo>
                    <a:pt x="525" y="201"/>
                    <a:pt x="530" y="195"/>
                    <a:pt x="532" y="188"/>
                  </a:cubicBezTo>
                  <a:cubicBezTo>
                    <a:pt x="535" y="181"/>
                    <a:pt x="533" y="173"/>
                    <a:pt x="530" y="167"/>
                  </a:cubicBezTo>
                  <a:cubicBezTo>
                    <a:pt x="506" y="123"/>
                    <a:pt x="506" y="123"/>
                    <a:pt x="506" y="123"/>
                  </a:cubicBezTo>
                  <a:cubicBezTo>
                    <a:pt x="503" y="117"/>
                    <a:pt x="497" y="111"/>
                    <a:pt x="490" y="109"/>
                  </a:cubicBezTo>
                  <a:cubicBezTo>
                    <a:pt x="482" y="107"/>
                    <a:pt x="475" y="108"/>
                    <a:pt x="469" y="111"/>
                  </a:cubicBezTo>
                  <a:cubicBezTo>
                    <a:pt x="436" y="129"/>
                    <a:pt x="436" y="129"/>
                    <a:pt x="436" y="129"/>
                  </a:cubicBezTo>
                  <a:cubicBezTo>
                    <a:pt x="421" y="114"/>
                    <a:pt x="405" y="100"/>
                    <a:pt x="387" y="90"/>
                  </a:cubicBezTo>
                  <a:cubicBezTo>
                    <a:pt x="397" y="54"/>
                    <a:pt x="397" y="54"/>
                    <a:pt x="397" y="54"/>
                  </a:cubicBezTo>
                  <a:cubicBezTo>
                    <a:pt x="399" y="47"/>
                    <a:pt x="398" y="39"/>
                    <a:pt x="395" y="32"/>
                  </a:cubicBezTo>
                  <a:cubicBezTo>
                    <a:pt x="392" y="26"/>
                    <a:pt x="386" y="21"/>
                    <a:pt x="378" y="19"/>
                  </a:cubicBezTo>
                  <a:cubicBezTo>
                    <a:pt x="330" y="4"/>
                    <a:pt x="330" y="4"/>
                    <a:pt x="330" y="4"/>
                  </a:cubicBezTo>
                  <a:cubicBezTo>
                    <a:pt x="316" y="0"/>
                    <a:pt x="300" y="8"/>
                    <a:pt x="296" y="24"/>
                  </a:cubicBezTo>
                  <a:cubicBezTo>
                    <a:pt x="286" y="59"/>
                    <a:pt x="286" y="59"/>
                    <a:pt x="286" y="59"/>
                  </a:cubicBezTo>
                  <a:cubicBezTo>
                    <a:pt x="264" y="58"/>
                    <a:pt x="243" y="60"/>
                    <a:pt x="222" y="66"/>
                  </a:cubicBezTo>
                  <a:cubicBezTo>
                    <a:pt x="205" y="33"/>
                    <a:pt x="205" y="33"/>
                    <a:pt x="205" y="33"/>
                  </a:cubicBezTo>
                  <a:cubicBezTo>
                    <a:pt x="201" y="26"/>
                    <a:pt x="195" y="22"/>
                    <a:pt x="188" y="20"/>
                  </a:cubicBezTo>
                  <a:cubicBezTo>
                    <a:pt x="181" y="18"/>
                    <a:pt x="173" y="18"/>
                    <a:pt x="166" y="22"/>
                  </a:cubicBezTo>
                  <a:cubicBezTo>
                    <a:pt x="123" y="45"/>
                    <a:pt x="123" y="45"/>
                    <a:pt x="123" y="45"/>
                  </a:cubicBezTo>
                  <a:cubicBezTo>
                    <a:pt x="116" y="49"/>
                    <a:pt x="112" y="55"/>
                    <a:pt x="110" y="63"/>
                  </a:cubicBezTo>
                  <a:cubicBezTo>
                    <a:pt x="107" y="70"/>
                    <a:pt x="108" y="77"/>
                    <a:pt x="112" y="83"/>
                  </a:cubicBezTo>
                  <a:cubicBezTo>
                    <a:pt x="130" y="116"/>
                    <a:pt x="130" y="116"/>
                    <a:pt x="130" y="116"/>
                  </a:cubicBezTo>
                  <a:cubicBezTo>
                    <a:pt x="113" y="130"/>
                    <a:pt x="100" y="147"/>
                    <a:pt x="89" y="166"/>
                  </a:cubicBezTo>
                  <a:cubicBezTo>
                    <a:pt x="54" y="155"/>
                    <a:pt x="54" y="155"/>
                    <a:pt x="54" y="155"/>
                  </a:cubicBezTo>
                  <a:cubicBezTo>
                    <a:pt x="46" y="153"/>
                    <a:pt x="39" y="153"/>
                    <a:pt x="33" y="157"/>
                  </a:cubicBezTo>
                  <a:cubicBezTo>
                    <a:pt x="25" y="160"/>
                    <a:pt x="21" y="167"/>
                    <a:pt x="18" y="174"/>
                  </a:cubicBezTo>
                  <a:cubicBezTo>
                    <a:pt x="5" y="221"/>
                    <a:pt x="5" y="221"/>
                    <a:pt x="5" y="221"/>
                  </a:cubicBezTo>
                  <a:cubicBezTo>
                    <a:pt x="0" y="236"/>
                    <a:pt x="9" y="252"/>
                    <a:pt x="23" y="256"/>
                  </a:cubicBezTo>
                  <a:cubicBezTo>
                    <a:pt x="59" y="267"/>
                    <a:pt x="59" y="267"/>
                    <a:pt x="59" y="267"/>
                  </a:cubicBezTo>
                  <a:cubicBezTo>
                    <a:pt x="58" y="288"/>
                    <a:pt x="60" y="309"/>
                    <a:pt x="65" y="330"/>
                  </a:cubicBezTo>
                  <a:cubicBezTo>
                    <a:pt x="33" y="348"/>
                    <a:pt x="33" y="348"/>
                    <a:pt x="33" y="348"/>
                  </a:cubicBezTo>
                  <a:cubicBezTo>
                    <a:pt x="19" y="355"/>
                    <a:pt x="14" y="372"/>
                    <a:pt x="21" y="385"/>
                  </a:cubicBezTo>
                  <a:cubicBezTo>
                    <a:pt x="45" y="429"/>
                    <a:pt x="45" y="429"/>
                    <a:pt x="45" y="429"/>
                  </a:cubicBezTo>
                  <a:cubicBezTo>
                    <a:pt x="48" y="435"/>
                    <a:pt x="55" y="440"/>
                    <a:pt x="62" y="443"/>
                  </a:cubicBezTo>
                  <a:cubicBezTo>
                    <a:pt x="69" y="445"/>
                    <a:pt x="76" y="445"/>
                    <a:pt x="84" y="440"/>
                  </a:cubicBezTo>
                  <a:cubicBezTo>
                    <a:pt x="116" y="423"/>
                    <a:pt x="116" y="423"/>
                    <a:pt x="116" y="423"/>
                  </a:cubicBezTo>
                  <a:cubicBezTo>
                    <a:pt x="131" y="438"/>
                    <a:pt x="147" y="452"/>
                    <a:pt x="165" y="463"/>
                  </a:cubicBezTo>
                  <a:cubicBezTo>
                    <a:pt x="155" y="499"/>
                    <a:pt x="155" y="499"/>
                    <a:pt x="155" y="499"/>
                  </a:cubicBezTo>
                  <a:cubicBezTo>
                    <a:pt x="152" y="505"/>
                    <a:pt x="153" y="513"/>
                    <a:pt x="157" y="520"/>
                  </a:cubicBezTo>
                  <a:cubicBezTo>
                    <a:pt x="161" y="527"/>
                    <a:pt x="166" y="531"/>
                    <a:pt x="173" y="533"/>
                  </a:cubicBezTo>
                  <a:cubicBezTo>
                    <a:pt x="221" y="548"/>
                    <a:pt x="221" y="548"/>
                    <a:pt x="221" y="548"/>
                  </a:cubicBezTo>
                  <a:cubicBezTo>
                    <a:pt x="223" y="549"/>
                    <a:pt x="226" y="549"/>
                    <a:pt x="229" y="549"/>
                  </a:cubicBezTo>
                  <a:cubicBezTo>
                    <a:pt x="234" y="549"/>
                    <a:pt x="238" y="548"/>
                    <a:pt x="242" y="546"/>
                  </a:cubicBezTo>
                  <a:cubicBezTo>
                    <a:pt x="249" y="541"/>
                    <a:pt x="253" y="535"/>
                    <a:pt x="256" y="529"/>
                  </a:cubicBezTo>
                  <a:cubicBezTo>
                    <a:pt x="267" y="494"/>
                    <a:pt x="267" y="494"/>
                    <a:pt x="267" y="494"/>
                  </a:cubicBezTo>
                  <a:cubicBezTo>
                    <a:pt x="288" y="494"/>
                    <a:pt x="309" y="491"/>
                    <a:pt x="329" y="486"/>
                  </a:cubicBezTo>
                  <a:cubicBezTo>
                    <a:pt x="347" y="518"/>
                    <a:pt x="347" y="518"/>
                    <a:pt x="347" y="518"/>
                  </a:cubicBezTo>
                  <a:cubicBezTo>
                    <a:pt x="354" y="533"/>
                    <a:pt x="372" y="538"/>
                    <a:pt x="386" y="530"/>
                  </a:cubicBezTo>
                  <a:cubicBezTo>
                    <a:pt x="429" y="507"/>
                    <a:pt x="429" y="507"/>
                    <a:pt x="429" y="507"/>
                  </a:cubicBezTo>
                  <a:cubicBezTo>
                    <a:pt x="436" y="503"/>
                    <a:pt x="441" y="498"/>
                    <a:pt x="443" y="490"/>
                  </a:cubicBezTo>
                  <a:cubicBezTo>
                    <a:pt x="445" y="483"/>
                    <a:pt x="444" y="475"/>
                    <a:pt x="441" y="469"/>
                  </a:cubicBezTo>
                  <a:cubicBezTo>
                    <a:pt x="423" y="436"/>
                    <a:pt x="423" y="436"/>
                    <a:pt x="423" y="436"/>
                  </a:cubicBezTo>
                  <a:cubicBezTo>
                    <a:pt x="439" y="422"/>
                    <a:pt x="452" y="405"/>
                    <a:pt x="463" y="387"/>
                  </a:cubicBezTo>
                  <a:cubicBezTo>
                    <a:pt x="498" y="398"/>
                    <a:pt x="498" y="398"/>
                    <a:pt x="498" y="398"/>
                  </a:cubicBezTo>
                  <a:cubicBezTo>
                    <a:pt x="513" y="402"/>
                    <a:pt x="528" y="394"/>
                    <a:pt x="533" y="378"/>
                  </a:cubicBezTo>
                  <a:cubicBezTo>
                    <a:pt x="547" y="331"/>
                    <a:pt x="547" y="331"/>
                    <a:pt x="547" y="331"/>
                  </a:cubicBezTo>
                  <a:cubicBezTo>
                    <a:pt x="549" y="324"/>
                    <a:pt x="549" y="317"/>
                    <a:pt x="545" y="309"/>
                  </a:cubicBezTo>
                  <a:cubicBezTo>
                    <a:pt x="542" y="303"/>
                    <a:pt x="536" y="298"/>
                    <a:pt x="528" y="296"/>
                  </a:cubicBezTo>
                  <a:close/>
                  <a:moveTo>
                    <a:pt x="511" y="372"/>
                  </a:moveTo>
                  <a:lnTo>
                    <a:pt x="511" y="372"/>
                  </a:lnTo>
                  <a:cubicBezTo>
                    <a:pt x="510" y="375"/>
                    <a:pt x="507" y="376"/>
                    <a:pt x="504" y="375"/>
                  </a:cubicBezTo>
                  <a:cubicBezTo>
                    <a:pt x="451" y="359"/>
                    <a:pt x="451" y="359"/>
                    <a:pt x="451" y="359"/>
                  </a:cubicBezTo>
                  <a:cubicBezTo>
                    <a:pt x="447" y="368"/>
                    <a:pt x="447" y="368"/>
                    <a:pt x="447" y="368"/>
                  </a:cubicBezTo>
                  <a:cubicBezTo>
                    <a:pt x="436" y="389"/>
                    <a:pt x="420" y="408"/>
                    <a:pt x="400" y="425"/>
                  </a:cubicBezTo>
                  <a:cubicBezTo>
                    <a:pt x="393" y="431"/>
                    <a:pt x="393" y="431"/>
                    <a:pt x="393" y="431"/>
                  </a:cubicBezTo>
                  <a:cubicBezTo>
                    <a:pt x="420" y="480"/>
                    <a:pt x="420" y="480"/>
                    <a:pt x="420" y="480"/>
                  </a:cubicBezTo>
                  <a:cubicBezTo>
                    <a:pt x="421" y="481"/>
                    <a:pt x="420" y="483"/>
                    <a:pt x="420" y="483"/>
                  </a:cubicBezTo>
                  <a:cubicBezTo>
                    <a:pt x="420" y="484"/>
                    <a:pt x="419" y="485"/>
                    <a:pt x="418" y="486"/>
                  </a:cubicBezTo>
                  <a:cubicBezTo>
                    <a:pt x="374" y="510"/>
                    <a:pt x="374" y="510"/>
                    <a:pt x="374" y="510"/>
                  </a:cubicBezTo>
                  <a:cubicBezTo>
                    <a:pt x="372" y="511"/>
                    <a:pt x="369" y="510"/>
                    <a:pt x="368" y="508"/>
                  </a:cubicBezTo>
                  <a:cubicBezTo>
                    <a:pt x="341" y="459"/>
                    <a:pt x="341" y="459"/>
                    <a:pt x="341" y="459"/>
                  </a:cubicBezTo>
                  <a:cubicBezTo>
                    <a:pt x="332" y="461"/>
                    <a:pt x="332" y="461"/>
                    <a:pt x="332" y="461"/>
                  </a:cubicBezTo>
                  <a:cubicBezTo>
                    <a:pt x="309" y="469"/>
                    <a:pt x="284" y="472"/>
                    <a:pt x="259" y="470"/>
                  </a:cubicBezTo>
                  <a:cubicBezTo>
                    <a:pt x="249" y="469"/>
                    <a:pt x="249" y="469"/>
                    <a:pt x="249" y="469"/>
                  </a:cubicBezTo>
                  <a:cubicBezTo>
                    <a:pt x="234" y="522"/>
                    <a:pt x="234" y="522"/>
                    <a:pt x="234" y="522"/>
                  </a:cubicBezTo>
                  <a:cubicBezTo>
                    <a:pt x="233" y="524"/>
                    <a:pt x="232" y="525"/>
                    <a:pt x="232" y="525"/>
                  </a:cubicBezTo>
                  <a:cubicBezTo>
                    <a:pt x="231" y="525"/>
                    <a:pt x="229" y="526"/>
                    <a:pt x="227" y="525"/>
                  </a:cubicBezTo>
                  <a:cubicBezTo>
                    <a:pt x="181" y="511"/>
                    <a:pt x="181" y="511"/>
                    <a:pt x="181" y="511"/>
                  </a:cubicBezTo>
                  <a:cubicBezTo>
                    <a:pt x="178" y="510"/>
                    <a:pt x="176" y="507"/>
                    <a:pt x="177" y="505"/>
                  </a:cubicBezTo>
                  <a:cubicBezTo>
                    <a:pt x="193" y="452"/>
                    <a:pt x="193" y="452"/>
                    <a:pt x="193" y="452"/>
                  </a:cubicBezTo>
                  <a:cubicBezTo>
                    <a:pt x="185" y="447"/>
                    <a:pt x="185" y="447"/>
                    <a:pt x="185" y="447"/>
                  </a:cubicBezTo>
                  <a:cubicBezTo>
                    <a:pt x="163" y="435"/>
                    <a:pt x="143" y="420"/>
                    <a:pt x="127" y="401"/>
                  </a:cubicBezTo>
                  <a:cubicBezTo>
                    <a:pt x="121" y="394"/>
                    <a:pt x="121" y="394"/>
                    <a:pt x="121" y="394"/>
                  </a:cubicBezTo>
                  <a:cubicBezTo>
                    <a:pt x="72" y="420"/>
                    <a:pt x="72" y="420"/>
                    <a:pt x="72" y="420"/>
                  </a:cubicBezTo>
                  <a:cubicBezTo>
                    <a:pt x="70" y="421"/>
                    <a:pt x="67" y="420"/>
                    <a:pt x="66" y="418"/>
                  </a:cubicBezTo>
                  <a:cubicBezTo>
                    <a:pt x="42" y="375"/>
                    <a:pt x="42" y="375"/>
                    <a:pt x="42" y="375"/>
                  </a:cubicBezTo>
                  <a:cubicBezTo>
                    <a:pt x="41" y="373"/>
                    <a:pt x="42" y="369"/>
                    <a:pt x="44" y="368"/>
                  </a:cubicBezTo>
                  <a:cubicBezTo>
                    <a:pt x="93" y="342"/>
                    <a:pt x="93" y="342"/>
                    <a:pt x="93" y="342"/>
                  </a:cubicBezTo>
                  <a:cubicBezTo>
                    <a:pt x="90" y="332"/>
                    <a:pt x="90" y="332"/>
                    <a:pt x="90" y="332"/>
                  </a:cubicBezTo>
                  <a:cubicBezTo>
                    <a:pt x="83" y="308"/>
                    <a:pt x="81" y="284"/>
                    <a:pt x="83" y="259"/>
                  </a:cubicBezTo>
                  <a:cubicBezTo>
                    <a:pt x="84" y="250"/>
                    <a:pt x="84" y="250"/>
                    <a:pt x="84" y="250"/>
                  </a:cubicBezTo>
                  <a:cubicBezTo>
                    <a:pt x="31" y="234"/>
                    <a:pt x="31" y="234"/>
                    <a:pt x="31" y="234"/>
                  </a:cubicBezTo>
                  <a:cubicBezTo>
                    <a:pt x="27" y="233"/>
                    <a:pt x="26" y="230"/>
                    <a:pt x="26" y="228"/>
                  </a:cubicBezTo>
                  <a:cubicBezTo>
                    <a:pt x="41" y="180"/>
                    <a:pt x="41" y="180"/>
                    <a:pt x="41" y="180"/>
                  </a:cubicBezTo>
                  <a:cubicBezTo>
                    <a:pt x="41" y="179"/>
                    <a:pt x="43" y="178"/>
                    <a:pt x="43" y="177"/>
                  </a:cubicBezTo>
                  <a:cubicBezTo>
                    <a:pt x="44" y="177"/>
                    <a:pt x="45" y="177"/>
                    <a:pt x="47" y="177"/>
                  </a:cubicBezTo>
                  <a:cubicBezTo>
                    <a:pt x="100" y="193"/>
                    <a:pt x="100" y="193"/>
                    <a:pt x="100" y="193"/>
                  </a:cubicBezTo>
                  <a:cubicBezTo>
                    <a:pt x="105" y="184"/>
                    <a:pt x="105" y="184"/>
                    <a:pt x="105" y="184"/>
                  </a:cubicBezTo>
                  <a:cubicBezTo>
                    <a:pt x="117" y="162"/>
                    <a:pt x="133" y="144"/>
                    <a:pt x="151" y="128"/>
                  </a:cubicBezTo>
                  <a:cubicBezTo>
                    <a:pt x="159" y="122"/>
                    <a:pt x="159" y="122"/>
                    <a:pt x="159" y="122"/>
                  </a:cubicBezTo>
                  <a:cubicBezTo>
                    <a:pt x="132" y="73"/>
                    <a:pt x="132" y="73"/>
                    <a:pt x="132" y="73"/>
                  </a:cubicBezTo>
                  <a:cubicBezTo>
                    <a:pt x="132" y="71"/>
                    <a:pt x="132" y="70"/>
                    <a:pt x="132" y="69"/>
                  </a:cubicBezTo>
                  <a:cubicBezTo>
                    <a:pt x="132" y="68"/>
                    <a:pt x="133" y="67"/>
                    <a:pt x="134" y="66"/>
                  </a:cubicBezTo>
                  <a:cubicBezTo>
                    <a:pt x="177" y="43"/>
                    <a:pt x="177" y="43"/>
                    <a:pt x="177" y="43"/>
                  </a:cubicBezTo>
                  <a:cubicBezTo>
                    <a:pt x="180" y="42"/>
                    <a:pt x="181" y="42"/>
                    <a:pt x="182" y="42"/>
                  </a:cubicBezTo>
                  <a:cubicBezTo>
                    <a:pt x="182" y="42"/>
                    <a:pt x="184" y="43"/>
                    <a:pt x="184" y="44"/>
                  </a:cubicBezTo>
                  <a:cubicBezTo>
                    <a:pt x="211" y="94"/>
                    <a:pt x="211" y="94"/>
                    <a:pt x="211" y="94"/>
                  </a:cubicBezTo>
                  <a:cubicBezTo>
                    <a:pt x="220" y="91"/>
                    <a:pt x="220" y="91"/>
                    <a:pt x="220" y="91"/>
                  </a:cubicBezTo>
                  <a:cubicBezTo>
                    <a:pt x="244" y="83"/>
                    <a:pt x="268" y="81"/>
                    <a:pt x="293" y="83"/>
                  </a:cubicBezTo>
                  <a:cubicBezTo>
                    <a:pt x="302" y="83"/>
                    <a:pt x="302" y="83"/>
                    <a:pt x="302" y="83"/>
                  </a:cubicBezTo>
                  <a:cubicBezTo>
                    <a:pt x="318" y="30"/>
                    <a:pt x="318" y="30"/>
                    <a:pt x="318" y="30"/>
                  </a:cubicBezTo>
                  <a:cubicBezTo>
                    <a:pt x="319" y="28"/>
                    <a:pt x="322" y="26"/>
                    <a:pt x="324" y="27"/>
                  </a:cubicBezTo>
                  <a:cubicBezTo>
                    <a:pt x="372" y="42"/>
                    <a:pt x="372" y="42"/>
                    <a:pt x="372" y="42"/>
                  </a:cubicBezTo>
                  <a:cubicBezTo>
                    <a:pt x="374" y="42"/>
                    <a:pt x="375" y="45"/>
                    <a:pt x="375" y="47"/>
                  </a:cubicBezTo>
                  <a:cubicBezTo>
                    <a:pt x="359" y="101"/>
                    <a:pt x="359" y="101"/>
                    <a:pt x="359" y="101"/>
                  </a:cubicBezTo>
                  <a:cubicBezTo>
                    <a:pt x="367" y="105"/>
                    <a:pt x="367" y="105"/>
                    <a:pt x="367" y="105"/>
                  </a:cubicBezTo>
                  <a:cubicBezTo>
                    <a:pt x="389" y="117"/>
                    <a:pt x="409" y="132"/>
                    <a:pt x="424" y="151"/>
                  </a:cubicBezTo>
                  <a:cubicBezTo>
                    <a:pt x="430" y="158"/>
                    <a:pt x="430" y="158"/>
                    <a:pt x="430" y="158"/>
                  </a:cubicBezTo>
                  <a:cubicBezTo>
                    <a:pt x="479" y="132"/>
                    <a:pt x="479" y="132"/>
                    <a:pt x="479" y="132"/>
                  </a:cubicBezTo>
                  <a:cubicBezTo>
                    <a:pt x="481" y="131"/>
                    <a:pt x="485" y="132"/>
                    <a:pt x="486" y="134"/>
                  </a:cubicBezTo>
                  <a:cubicBezTo>
                    <a:pt x="510" y="178"/>
                    <a:pt x="510" y="178"/>
                    <a:pt x="510" y="178"/>
                  </a:cubicBezTo>
                  <a:cubicBezTo>
                    <a:pt x="511" y="180"/>
                    <a:pt x="510" y="183"/>
                    <a:pt x="507" y="184"/>
                  </a:cubicBezTo>
                  <a:cubicBezTo>
                    <a:pt x="459" y="210"/>
                    <a:pt x="459" y="210"/>
                    <a:pt x="459" y="210"/>
                  </a:cubicBezTo>
                  <a:cubicBezTo>
                    <a:pt x="462" y="220"/>
                    <a:pt x="462" y="220"/>
                    <a:pt x="462" y="220"/>
                  </a:cubicBezTo>
                  <a:cubicBezTo>
                    <a:pt x="469" y="244"/>
                    <a:pt x="471" y="269"/>
                    <a:pt x="469" y="293"/>
                  </a:cubicBezTo>
                  <a:cubicBezTo>
                    <a:pt x="468" y="302"/>
                    <a:pt x="468" y="302"/>
                    <a:pt x="468" y="302"/>
                  </a:cubicBezTo>
                  <a:cubicBezTo>
                    <a:pt x="522" y="319"/>
                    <a:pt x="522" y="319"/>
                    <a:pt x="522" y="319"/>
                  </a:cubicBezTo>
                  <a:cubicBezTo>
                    <a:pt x="524" y="319"/>
                    <a:pt x="525" y="322"/>
                    <a:pt x="525" y="325"/>
                  </a:cubicBezTo>
                  <a:lnTo>
                    <a:pt x="511" y="372"/>
                  </a:ln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71" name="Freeform 77"/>
            <p:cNvSpPr>
              <a:spLocks noChangeArrowheads="1"/>
            </p:cNvSpPr>
            <p:nvPr/>
          </p:nvSpPr>
          <p:spPr bwMode="auto">
            <a:xfrm>
              <a:off x="4297334" y="4977643"/>
              <a:ext cx="128608" cy="124014"/>
            </a:xfrm>
            <a:custGeom>
              <a:avLst/>
              <a:gdLst>
                <a:gd name="T0" fmla="*/ 152 w 248"/>
                <a:gd name="T1" fmla="*/ 10 h 236"/>
                <a:gd name="T2" fmla="*/ 152 w 248"/>
                <a:gd name="T3" fmla="*/ 10 h 236"/>
                <a:gd name="T4" fmla="*/ 64 w 248"/>
                <a:gd name="T5" fmla="*/ 19 h 236"/>
                <a:gd name="T6" fmla="*/ 8 w 248"/>
                <a:gd name="T7" fmla="*/ 87 h 236"/>
                <a:gd name="T8" fmla="*/ 17 w 248"/>
                <a:gd name="T9" fmla="*/ 175 h 236"/>
                <a:gd name="T10" fmla="*/ 86 w 248"/>
                <a:gd name="T11" fmla="*/ 230 h 236"/>
                <a:gd name="T12" fmla="*/ 119 w 248"/>
                <a:gd name="T13" fmla="*/ 235 h 236"/>
                <a:gd name="T14" fmla="*/ 173 w 248"/>
                <a:gd name="T15" fmla="*/ 222 h 236"/>
                <a:gd name="T16" fmla="*/ 230 w 248"/>
                <a:gd name="T17" fmla="*/ 153 h 236"/>
                <a:gd name="T18" fmla="*/ 152 w 248"/>
                <a:gd name="T19" fmla="*/ 10 h 236"/>
                <a:gd name="T20" fmla="*/ 207 w 248"/>
                <a:gd name="T21" fmla="*/ 146 h 236"/>
                <a:gd name="T22" fmla="*/ 207 w 248"/>
                <a:gd name="T23" fmla="*/ 146 h 236"/>
                <a:gd name="T24" fmla="*/ 163 w 248"/>
                <a:gd name="T25" fmla="*/ 201 h 236"/>
                <a:gd name="T26" fmla="*/ 92 w 248"/>
                <a:gd name="T27" fmla="*/ 208 h 236"/>
                <a:gd name="T28" fmla="*/ 38 w 248"/>
                <a:gd name="T29" fmla="*/ 164 h 236"/>
                <a:gd name="T30" fmla="*/ 31 w 248"/>
                <a:gd name="T31" fmla="*/ 94 h 236"/>
                <a:gd name="T32" fmla="*/ 75 w 248"/>
                <a:gd name="T33" fmla="*/ 39 h 236"/>
                <a:gd name="T34" fmla="*/ 118 w 248"/>
                <a:gd name="T35" fmla="*/ 28 h 236"/>
                <a:gd name="T36" fmla="*/ 145 w 248"/>
                <a:gd name="T37" fmla="*/ 31 h 236"/>
                <a:gd name="T38" fmla="*/ 207 w 248"/>
                <a:gd name="T39" fmla="*/ 14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236">
                  <a:moveTo>
                    <a:pt x="152" y="10"/>
                  </a:moveTo>
                  <a:lnTo>
                    <a:pt x="152" y="10"/>
                  </a:lnTo>
                  <a:cubicBezTo>
                    <a:pt x="122" y="0"/>
                    <a:pt x="91" y="3"/>
                    <a:pt x="64" y="19"/>
                  </a:cubicBezTo>
                  <a:cubicBezTo>
                    <a:pt x="37" y="34"/>
                    <a:pt x="17" y="57"/>
                    <a:pt x="8" y="87"/>
                  </a:cubicBezTo>
                  <a:cubicBezTo>
                    <a:pt x="0" y="117"/>
                    <a:pt x="3" y="148"/>
                    <a:pt x="17" y="175"/>
                  </a:cubicBezTo>
                  <a:cubicBezTo>
                    <a:pt x="32" y="202"/>
                    <a:pt x="57" y="222"/>
                    <a:pt x="86" y="230"/>
                  </a:cubicBezTo>
                  <a:cubicBezTo>
                    <a:pt x="96" y="234"/>
                    <a:pt x="108" y="235"/>
                    <a:pt x="119" y="235"/>
                  </a:cubicBezTo>
                  <a:cubicBezTo>
                    <a:pt x="138" y="235"/>
                    <a:pt x="157" y="231"/>
                    <a:pt x="173" y="222"/>
                  </a:cubicBezTo>
                  <a:cubicBezTo>
                    <a:pt x="201" y="207"/>
                    <a:pt x="220" y="182"/>
                    <a:pt x="230" y="153"/>
                  </a:cubicBezTo>
                  <a:cubicBezTo>
                    <a:pt x="247" y="92"/>
                    <a:pt x="213" y="27"/>
                    <a:pt x="152" y="10"/>
                  </a:cubicBezTo>
                  <a:close/>
                  <a:moveTo>
                    <a:pt x="207" y="146"/>
                  </a:moveTo>
                  <a:lnTo>
                    <a:pt x="207" y="146"/>
                  </a:lnTo>
                  <a:cubicBezTo>
                    <a:pt x="201" y="170"/>
                    <a:pt x="184" y="190"/>
                    <a:pt x="163" y="201"/>
                  </a:cubicBezTo>
                  <a:cubicBezTo>
                    <a:pt x="141" y="213"/>
                    <a:pt x="116" y="216"/>
                    <a:pt x="92" y="208"/>
                  </a:cubicBezTo>
                  <a:cubicBezTo>
                    <a:pt x="69" y="201"/>
                    <a:pt x="50" y="186"/>
                    <a:pt x="38" y="164"/>
                  </a:cubicBezTo>
                  <a:cubicBezTo>
                    <a:pt x="26" y="142"/>
                    <a:pt x="24" y="118"/>
                    <a:pt x="31" y="94"/>
                  </a:cubicBezTo>
                  <a:cubicBezTo>
                    <a:pt x="38" y="70"/>
                    <a:pt x="54" y="51"/>
                    <a:pt x="75" y="39"/>
                  </a:cubicBezTo>
                  <a:cubicBezTo>
                    <a:pt x="89" y="31"/>
                    <a:pt x="104" y="28"/>
                    <a:pt x="118" y="28"/>
                  </a:cubicBezTo>
                  <a:cubicBezTo>
                    <a:pt x="128" y="28"/>
                    <a:pt x="136" y="29"/>
                    <a:pt x="145" y="31"/>
                  </a:cubicBezTo>
                  <a:cubicBezTo>
                    <a:pt x="194" y="46"/>
                    <a:pt x="221" y="98"/>
                    <a:pt x="207" y="146"/>
                  </a:cubicBez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72" name="Freeform 78"/>
            <p:cNvSpPr>
              <a:spLocks noChangeArrowheads="1"/>
            </p:cNvSpPr>
            <p:nvPr/>
          </p:nvSpPr>
          <p:spPr bwMode="auto">
            <a:xfrm>
              <a:off x="4405272" y="4764062"/>
              <a:ext cx="208987" cy="208987"/>
            </a:xfrm>
            <a:custGeom>
              <a:avLst/>
              <a:gdLst>
                <a:gd name="T0" fmla="*/ 392 w 401"/>
                <a:gd name="T1" fmla="*/ 163 h 400"/>
                <a:gd name="T2" fmla="*/ 352 w 401"/>
                <a:gd name="T3" fmla="*/ 156 h 400"/>
                <a:gd name="T4" fmla="*/ 353 w 401"/>
                <a:gd name="T5" fmla="*/ 102 h 400"/>
                <a:gd name="T6" fmla="*/ 352 w 401"/>
                <a:gd name="T7" fmla="*/ 69 h 400"/>
                <a:gd name="T8" fmla="*/ 310 w 401"/>
                <a:gd name="T9" fmla="*/ 37 h 400"/>
                <a:gd name="T10" fmla="*/ 293 w 401"/>
                <a:gd name="T11" fmla="*/ 45 h 400"/>
                <a:gd name="T12" fmla="*/ 239 w 401"/>
                <a:gd name="T13" fmla="*/ 47 h 400"/>
                <a:gd name="T14" fmla="*/ 232 w 401"/>
                <a:gd name="T15" fmla="*/ 6 h 400"/>
                <a:gd name="T16" fmla="*/ 180 w 401"/>
                <a:gd name="T17" fmla="*/ 0 h 400"/>
                <a:gd name="T18" fmla="*/ 157 w 401"/>
                <a:gd name="T19" fmla="*/ 24 h 400"/>
                <a:gd name="T20" fmla="*/ 120 w 401"/>
                <a:gd name="T21" fmla="*/ 63 h 400"/>
                <a:gd name="T22" fmla="*/ 86 w 401"/>
                <a:gd name="T23" fmla="*/ 41 h 400"/>
                <a:gd name="T24" fmla="*/ 45 w 401"/>
                <a:gd name="T25" fmla="*/ 72 h 400"/>
                <a:gd name="T26" fmla="*/ 46 w 401"/>
                <a:gd name="T27" fmla="*/ 105 h 400"/>
                <a:gd name="T28" fmla="*/ 47 w 401"/>
                <a:gd name="T29" fmla="*/ 160 h 400"/>
                <a:gd name="T30" fmla="*/ 7 w 401"/>
                <a:gd name="T31" fmla="*/ 168 h 400"/>
                <a:gd name="T32" fmla="*/ 1 w 401"/>
                <a:gd name="T33" fmla="*/ 219 h 400"/>
                <a:gd name="T34" fmla="*/ 24 w 401"/>
                <a:gd name="T35" fmla="*/ 243 h 400"/>
                <a:gd name="T36" fmla="*/ 64 w 401"/>
                <a:gd name="T37" fmla="*/ 279 h 400"/>
                <a:gd name="T38" fmla="*/ 40 w 401"/>
                <a:gd name="T39" fmla="*/ 313 h 400"/>
                <a:gd name="T40" fmla="*/ 73 w 401"/>
                <a:gd name="T41" fmla="*/ 354 h 400"/>
                <a:gd name="T42" fmla="*/ 106 w 401"/>
                <a:gd name="T43" fmla="*/ 354 h 400"/>
                <a:gd name="T44" fmla="*/ 160 w 401"/>
                <a:gd name="T45" fmla="*/ 352 h 400"/>
                <a:gd name="T46" fmla="*/ 184 w 401"/>
                <a:gd name="T47" fmla="*/ 399 h 400"/>
                <a:gd name="T48" fmla="*/ 219 w 401"/>
                <a:gd name="T49" fmla="*/ 399 h 400"/>
                <a:gd name="T50" fmla="*/ 242 w 401"/>
                <a:gd name="T51" fmla="*/ 351 h 400"/>
                <a:gd name="T52" fmla="*/ 297 w 401"/>
                <a:gd name="T53" fmla="*/ 352 h 400"/>
                <a:gd name="T54" fmla="*/ 330 w 401"/>
                <a:gd name="T55" fmla="*/ 352 h 400"/>
                <a:gd name="T56" fmla="*/ 355 w 401"/>
                <a:gd name="T57" fmla="*/ 294 h 400"/>
                <a:gd name="T58" fmla="*/ 353 w 401"/>
                <a:gd name="T59" fmla="*/ 238 h 400"/>
                <a:gd name="T60" fmla="*/ 392 w 401"/>
                <a:gd name="T61" fmla="*/ 231 h 400"/>
                <a:gd name="T62" fmla="*/ 400 w 401"/>
                <a:gd name="T63" fmla="*/ 179 h 400"/>
                <a:gd name="T64" fmla="*/ 334 w 401"/>
                <a:gd name="T65" fmla="*/ 215 h 400"/>
                <a:gd name="T66" fmla="*/ 332 w 401"/>
                <a:gd name="T67" fmla="*/ 225 h 400"/>
                <a:gd name="T68" fmla="*/ 308 w 401"/>
                <a:gd name="T69" fmla="*/ 280 h 400"/>
                <a:gd name="T70" fmla="*/ 313 w 401"/>
                <a:gd name="T71" fmla="*/ 335 h 400"/>
                <a:gd name="T72" fmla="*/ 275 w 401"/>
                <a:gd name="T73" fmla="*/ 310 h 400"/>
                <a:gd name="T74" fmla="*/ 218 w 401"/>
                <a:gd name="T75" fmla="*/ 333 h 400"/>
                <a:gd name="T76" fmla="*/ 184 w 401"/>
                <a:gd name="T77" fmla="*/ 376 h 400"/>
                <a:gd name="T78" fmla="*/ 175 w 401"/>
                <a:gd name="T79" fmla="*/ 331 h 400"/>
                <a:gd name="T80" fmla="*/ 120 w 401"/>
                <a:gd name="T81" fmla="*/ 307 h 400"/>
                <a:gd name="T82" fmla="*/ 64 w 401"/>
                <a:gd name="T83" fmla="*/ 312 h 400"/>
                <a:gd name="T84" fmla="*/ 88 w 401"/>
                <a:gd name="T85" fmla="*/ 275 h 400"/>
                <a:gd name="T86" fmla="*/ 66 w 401"/>
                <a:gd name="T87" fmla="*/ 219 h 400"/>
                <a:gd name="T88" fmla="*/ 24 w 401"/>
                <a:gd name="T89" fmla="*/ 183 h 400"/>
                <a:gd name="T90" fmla="*/ 67 w 401"/>
                <a:gd name="T91" fmla="*/ 174 h 400"/>
                <a:gd name="T92" fmla="*/ 92 w 401"/>
                <a:gd name="T93" fmla="*/ 119 h 400"/>
                <a:gd name="T94" fmla="*/ 86 w 401"/>
                <a:gd name="T95" fmla="*/ 63 h 400"/>
                <a:gd name="T96" fmla="*/ 125 w 401"/>
                <a:gd name="T97" fmla="*/ 87 h 400"/>
                <a:gd name="T98" fmla="*/ 181 w 401"/>
                <a:gd name="T99" fmla="*/ 66 h 400"/>
                <a:gd name="T100" fmla="*/ 215 w 401"/>
                <a:gd name="T101" fmla="*/ 23 h 400"/>
                <a:gd name="T102" fmla="*/ 226 w 401"/>
                <a:gd name="T103" fmla="*/ 68 h 400"/>
                <a:gd name="T104" fmla="*/ 281 w 401"/>
                <a:gd name="T105" fmla="*/ 92 h 400"/>
                <a:gd name="T106" fmla="*/ 336 w 401"/>
                <a:gd name="T107" fmla="*/ 85 h 400"/>
                <a:gd name="T108" fmla="*/ 311 w 401"/>
                <a:gd name="T109" fmla="*/ 124 h 400"/>
                <a:gd name="T110" fmla="*/ 333 w 401"/>
                <a:gd name="T111" fmla="*/ 180 h 400"/>
                <a:gd name="T112" fmla="*/ 376 w 401"/>
                <a:gd name="T113" fmla="*/ 21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1" h="400">
                  <a:moveTo>
                    <a:pt x="392" y="163"/>
                  </a:moveTo>
                  <a:lnTo>
                    <a:pt x="392" y="163"/>
                  </a:lnTo>
                  <a:cubicBezTo>
                    <a:pt x="387" y="158"/>
                    <a:pt x="381" y="156"/>
                    <a:pt x="376" y="156"/>
                  </a:cubicBezTo>
                  <a:cubicBezTo>
                    <a:pt x="352" y="156"/>
                    <a:pt x="352" y="156"/>
                    <a:pt x="352" y="156"/>
                  </a:cubicBezTo>
                  <a:cubicBezTo>
                    <a:pt x="349" y="144"/>
                    <a:pt x="342" y="131"/>
                    <a:pt x="336" y="119"/>
                  </a:cubicBezTo>
                  <a:cubicBezTo>
                    <a:pt x="353" y="102"/>
                    <a:pt x="353" y="102"/>
                    <a:pt x="353" y="102"/>
                  </a:cubicBezTo>
                  <a:cubicBezTo>
                    <a:pt x="357" y="98"/>
                    <a:pt x="359" y="92"/>
                    <a:pt x="359" y="85"/>
                  </a:cubicBezTo>
                  <a:cubicBezTo>
                    <a:pt x="359" y="79"/>
                    <a:pt x="357" y="74"/>
                    <a:pt x="352" y="69"/>
                  </a:cubicBezTo>
                  <a:cubicBezTo>
                    <a:pt x="327" y="45"/>
                    <a:pt x="327" y="45"/>
                    <a:pt x="327" y="45"/>
                  </a:cubicBezTo>
                  <a:cubicBezTo>
                    <a:pt x="323" y="41"/>
                    <a:pt x="316" y="37"/>
                    <a:pt x="310" y="37"/>
                  </a:cubicBezTo>
                  <a:lnTo>
                    <a:pt x="310" y="37"/>
                  </a:lnTo>
                  <a:cubicBezTo>
                    <a:pt x="304" y="37"/>
                    <a:pt x="298" y="41"/>
                    <a:pt x="293" y="45"/>
                  </a:cubicBezTo>
                  <a:cubicBezTo>
                    <a:pt x="277" y="61"/>
                    <a:pt x="277" y="61"/>
                    <a:pt x="277" y="61"/>
                  </a:cubicBezTo>
                  <a:cubicBezTo>
                    <a:pt x="265" y="55"/>
                    <a:pt x="253" y="50"/>
                    <a:pt x="239" y="47"/>
                  </a:cubicBezTo>
                  <a:cubicBezTo>
                    <a:pt x="239" y="23"/>
                    <a:pt x="239" y="23"/>
                    <a:pt x="239" y="23"/>
                  </a:cubicBezTo>
                  <a:cubicBezTo>
                    <a:pt x="239" y="17"/>
                    <a:pt x="236" y="10"/>
                    <a:pt x="232" y="6"/>
                  </a:cubicBezTo>
                  <a:cubicBezTo>
                    <a:pt x="228" y="2"/>
                    <a:pt x="222" y="0"/>
                    <a:pt x="215" y="0"/>
                  </a:cubicBezTo>
                  <a:cubicBezTo>
                    <a:pt x="180" y="0"/>
                    <a:pt x="180" y="0"/>
                    <a:pt x="180" y="0"/>
                  </a:cubicBezTo>
                  <a:cubicBezTo>
                    <a:pt x="174" y="0"/>
                    <a:pt x="168" y="2"/>
                    <a:pt x="163" y="7"/>
                  </a:cubicBezTo>
                  <a:cubicBezTo>
                    <a:pt x="159" y="11"/>
                    <a:pt x="157" y="18"/>
                    <a:pt x="157" y="24"/>
                  </a:cubicBezTo>
                  <a:cubicBezTo>
                    <a:pt x="157" y="47"/>
                    <a:pt x="157" y="47"/>
                    <a:pt x="157" y="47"/>
                  </a:cubicBezTo>
                  <a:cubicBezTo>
                    <a:pt x="145" y="51"/>
                    <a:pt x="131" y="56"/>
                    <a:pt x="120" y="63"/>
                  </a:cubicBezTo>
                  <a:cubicBezTo>
                    <a:pt x="103" y="47"/>
                    <a:pt x="103" y="47"/>
                    <a:pt x="103" y="47"/>
                  </a:cubicBezTo>
                  <a:cubicBezTo>
                    <a:pt x="99" y="43"/>
                    <a:pt x="91" y="41"/>
                    <a:pt x="86" y="41"/>
                  </a:cubicBezTo>
                  <a:cubicBezTo>
                    <a:pt x="80" y="41"/>
                    <a:pt x="74" y="43"/>
                    <a:pt x="70" y="47"/>
                  </a:cubicBezTo>
                  <a:cubicBezTo>
                    <a:pt x="45" y="72"/>
                    <a:pt x="45" y="72"/>
                    <a:pt x="45" y="72"/>
                  </a:cubicBezTo>
                  <a:cubicBezTo>
                    <a:pt x="40" y="77"/>
                    <a:pt x="38" y="82"/>
                    <a:pt x="38" y="88"/>
                  </a:cubicBezTo>
                  <a:cubicBezTo>
                    <a:pt x="38" y="95"/>
                    <a:pt x="40" y="101"/>
                    <a:pt x="46" y="105"/>
                  </a:cubicBezTo>
                  <a:cubicBezTo>
                    <a:pt x="62" y="122"/>
                    <a:pt x="62" y="122"/>
                    <a:pt x="62" y="122"/>
                  </a:cubicBezTo>
                  <a:cubicBezTo>
                    <a:pt x="56" y="134"/>
                    <a:pt x="51" y="147"/>
                    <a:pt x="47" y="160"/>
                  </a:cubicBezTo>
                  <a:cubicBezTo>
                    <a:pt x="24" y="160"/>
                    <a:pt x="24" y="160"/>
                    <a:pt x="24" y="160"/>
                  </a:cubicBezTo>
                  <a:cubicBezTo>
                    <a:pt x="17" y="160"/>
                    <a:pt x="11" y="162"/>
                    <a:pt x="7" y="168"/>
                  </a:cubicBezTo>
                  <a:cubicBezTo>
                    <a:pt x="3" y="172"/>
                    <a:pt x="0" y="178"/>
                    <a:pt x="0" y="184"/>
                  </a:cubicBezTo>
                  <a:cubicBezTo>
                    <a:pt x="1" y="219"/>
                    <a:pt x="1" y="219"/>
                    <a:pt x="1" y="219"/>
                  </a:cubicBezTo>
                  <a:cubicBezTo>
                    <a:pt x="1" y="225"/>
                    <a:pt x="3" y="231"/>
                    <a:pt x="7" y="235"/>
                  </a:cubicBezTo>
                  <a:cubicBezTo>
                    <a:pt x="12" y="239"/>
                    <a:pt x="17" y="243"/>
                    <a:pt x="24" y="243"/>
                  </a:cubicBezTo>
                  <a:cubicBezTo>
                    <a:pt x="48" y="241"/>
                    <a:pt x="48" y="241"/>
                    <a:pt x="48" y="241"/>
                  </a:cubicBezTo>
                  <a:cubicBezTo>
                    <a:pt x="52" y="255"/>
                    <a:pt x="57" y="268"/>
                    <a:pt x="64" y="279"/>
                  </a:cubicBezTo>
                  <a:cubicBezTo>
                    <a:pt x="48" y="297"/>
                    <a:pt x="48" y="297"/>
                    <a:pt x="48" y="297"/>
                  </a:cubicBezTo>
                  <a:cubicBezTo>
                    <a:pt x="42" y="301"/>
                    <a:pt x="40" y="307"/>
                    <a:pt x="40" y="313"/>
                  </a:cubicBezTo>
                  <a:cubicBezTo>
                    <a:pt x="40" y="320"/>
                    <a:pt x="44" y="325"/>
                    <a:pt x="48" y="329"/>
                  </a:cubicBezTo>
                  <a:cubicBezTo>
                    <a:pt x="73" y="354"/>
                    <a:pt x="73" y="354"/>
                    <a:pt x="73" y="354"/>
                  </a:cubicBezTo>
                  <a:cubicBezTo>
                    <a:pt x="77" y="358"/>
                    <a:pt x="83" y="361"/>
                    <a:pt x="89" y="361"/>
                  </a:cubicBezTo>
                  <a:cubicBezTo>
                    <a:pt x="96" y="361"/>
                    <a:pt x="102" y="358"/>
                    <a:pt x="106" y="354"/>
                  </a:cubicBezTo>
                  <a:cubicBezTo>
                    <a:pt x="123" y="337"/>
                    <a:pt x="123" y="337"/>
                    <a:pt x="123" y="337"/>
                  </a:cubicBezTo>
                  <a:cubicBezTo>
                    <a:pt x="134" y="344"/>
                    <a:pt x="148" y="349"/>
                    <a:pt x="160" y="352"/>
                  </a:cubicBezTo>
                  <a:cubicBezTo>
                    <a:pt x="161" y="376"/>
                    <a:pt x="161" y="376"/>
                    <a:pt x="161" y="376"/>
                  </a:cubicBezTo>
                  <a:cubicBezTo>
                    <a:pt x="161" y="388"/>
                    <a:pt x="172" y="399"/>
                    <a:pt x="184" y="399"/>
                  </a:cubicBezTo>
                  <a:lnTo>
                    <a:pt x="184" y="399"/>
                  </a:lnTo>
                  <a:cubicBezTo>
                    <a:pt x="219" y="399"/>
                    <a:pt x="219" y="399"/>
                    <a:pt x="219" y="399"/>
                  </a:cubicBezTo>
                  <a:cubicBezTo>
                    <a:pt x="232" y="399"/>
                    <a:pt x="242" y="387"/>
                    <a:pt x="242" y="375"/>
                  </a:cubicBezTo>
                  <a:cubicBezTo>
                    <a:pt x="242" y="351"/>
                    <a:pt x="242" y="351"/>
                    <a:pt x="242" y="351"/>
                  </a:cubicBezTo>
                  <a:cubicBezTo>
                    <a:pt x="256" y="348"/>
                    <a:pt x="268" y="342"/>
                    <a:pt x="280" y="335"/>
                  </a:cubicBezTo>
                  <a:cubicBezTo>
                    <a:pt x="297" y="352"/>
                    <a:pt x="297" y="352"/>
                    <a:pt x="297" y="352"/>
                  </a:cubicBezTo>
                  <a:cubicBezTo>
                    <a:pt x="302" y="356"/>
                    <a:pt x="308" y="358"/>
                    <a:pt x="313" y="358"/>
                  </a:cubicBezTo>
                  <a:cubicBezTo>
                    <a:pt x="319" y="358"/>
                    <a:pt x="326" y="356"/>
                    <a:pt x="330" y="352"/>
                  </a:cubicBezTo>
                  <a:cubicBezTo>
                    <a:pt x="355" y="326"/>
                    <a:pt x="355" y="326"/>
                    <a:pt x="355" y="326"/>
                  </a:cubicBezTo>
                  <a:cubicBezTo>
                    <a:pt x="364" y="316"/>
                    <a:pt x="363" y="302"/>
                    <a:pt x="355" y="294"/>
                  </a:cubicBezTo>
                  <a:cubicBezTo>
                    <a:pt x="337" y="277"/>
                    <a:pt x="337" y="277"/>
                    <a:pt x="337" y="277"/>
                  </a:cubicBezTo>
                  <a:cubicBezTo>
                    <a:pt x="344" y="264"/>
                    <a:pt x="350" y="252"/>
                    <a:pt x="353" y="238"/>
                  </a:cubicBezTo>
                  <a:cubicBezTo>
                    <a:pt x="377" y="238"/>
                    <a:pt x="377" y="238"/>
                    <a:pt x="377" y="238"/>
                  </a:cubicBezTo>
                  <a:cubicBezTo>
                    <a:pt x="383" y="238"/>
                    <a:pt x="388" y="236"/>
                    <a:pt x="392" y="231"/>
                  </a:cubicBezTo>
                  <a:cubicBezTo>
                    <a:pt x="398" y="227"/>
                    <a:pt x="400" y="221"/>
                    <a:pt x="400" y="214"/>
                  </a:cubicBezTo>
                  <a:cubicBezTo>
                    <a:pt x="400" y="179"/>
                    <a:pt x="400" y="179"/>
                    <a:pt x="400" y="179"/>
                  </a:cubicBezTo>
                  <a:cubicBezTo>
                    <a:pt x="399" y="173"/>
                    <a:pt x="396" y="168"/>
                    <a:pt x="392" y="163"/>
                  </a:cubicBezTo>
                  <a:close/>
                  <a:moveTo>
                    <a:pt x="334" y="215"/>
                  </a:moveTo>
                  <a:lnTo>
                    <a:pt x="334" y="215"/>
                  </a:lnTo>
                  <a:cubicBezTo>
                    <a:pt x="332" y="225"/>
                    <a:pt x="332" y="225"/>
                    <a:pt x="332" y="225"/>
                  </a:cubicBezTo>
                  <a:cubicBezTo>
                    <a:pt x="329" y="241"/>
                    <a:pt x="323" y="257"/>
                    <a:pt x="313" y="272"/>
                  </a:cubicBezTo>
                  <a:cubicBezTo>
                    <a:pt x="308" y="280"/>
                    <a:pt x="308" y="280"/>
                    <a:pt x="308" y="280"/>
                  </a:cubicBezTo>
                  <a:cubicBezTo>
                    <a:pt x="338" y="310"/>
                    <a:pt x="338" y="310"/>
                    <a:pt x="338" y="310"/>
                  </a:cubicBezTo>
                  <a:cubicBezTo>
                    <a:pt x="313" y="335"/>
                    <a:pt x="313" y="335"/>
                    <a:pt x="313" y="335"/>
                  </a:cubicBezTo>
                  <a:cubicBezTo>
                    <a:pt x="283" y="305"/>
                    <a:pt x="283" y="305"/>
                    <a:pt x="283" y="305"/>
                  </a:cubicBezTo>
                  <a:cubicBezTo>
                    <a:pt x="275" y="310"/>
                    <a:pt x="275" y="310"/>
                    <a:pt x="275" y="310"/>
                  </a:cubicBezTo>
                  <a:cubicBezTo>
                    <a:pt x="261" y="321"/>
                    <a:pt x="244" y="327"/>
                    <a:pt x="228" y="331"/>
                  </a:cubicBezTo>
                  <a:cubicBezTo>
                    <a:pt x="218" y="333"/>
                    <a:pt x="218" y="333"/>
                    <a:pt x="218" y="333"/>
                  </a:cubicBezTo>
                  <a:cubicBezTo>
                    <a:pt x="219" y="375"/>
                    <a:pt x="219" y="375"/>
                    <a:pt x="219" y="375"/>
                  </a:cubicBezTo>
                  <a:cubicBezTo>
                    <a:pt x="184" y="376"/>
                    <a:pt x="184" y="376"/>
                    <a:pt x="184" y="376"/>
                  </a:cubicBezTo>
                  <a:cubicBezTo>
                    <a:pt x="184" y="333"/>
                    <a:pt x="184" y="333"/>
                    <a:pt x="184" y="333"/>
                  </a:cubicBezTo>
                  <a:cubicBezTo>
                    <a:pt x="175" y="331"/>
                    <a:pt x="175" y="331"/>
                    <a:pt x="175" y="331"/>
                  </a:cubicBezTo>
                  <a:cubicBezTo>
                    <a:pt x="157" y="328"/>
                    <a:pt x="141" y="322"/>
                    <a:pt x="127" y="312"/>
                  </a:cubicBezTo>
                  <a:cubicBezTo>
                    <a:pt x="120" y="307"/>
                    <a:pt x="120" y="307"/>
                    <a:pt x="120" y="307"/>
                  </a:cubicBezTo>
                  <a:cubicBezTo>
                    <a:pt x="89" y="337"/>
                    <a:pt x="89" y="337"/>
                    <a:pt x="89" y="337"/>
                  </a:cubicBezTo>
                  <a:cubicBezTo>
                    <a:pt x="64" y="312"/>
                    <a:pt x="64" y="312"/>
                    <a:pt x="64" y="312"/>
                  </a:cubicBezTo>
                  <a:cubicBezTo>
                    <a:pt x="94" y="282"/>
                    <a:pt x="94" y="282"/>
                    <a:pt x="94" y="282"/>
                  </a:cubicBezTo>
                  <a:cubicBezTo>
                    <a:pt x="88" y="275"/>
                    <a:pt x="88" y="275"/>
                    <a:pt x="88" y="275"/>
                  </a:cubicBezTo>
                  <a:cubicBezTo>
                    <a:pt x="79" y="260"/>
                    <a:pt x="72" y="245"/>
                    <a:pt x="69" y="228"/>
                  </a:cubicBezTo>
                  <a:cubicBezTo>
                    <a:pt x="66" y="219"/>
                    <a:pt x="66" y="219"/>
                    <a:pt x="66" y="219"/>
                  </a:cubicBezTo>
                  <a:cubicBezTo>
                    <a:pt x="24" y="219"/>
                    <a:pt x="24" y="219"/>
                    <a:pt x="24" y="219"/>
                  </a:cubicBezTo>
                  <a:cubicBezTo>
                    <a:pt x="24" y="183"/>
                    <a:pt x="24" y="183"/>
                    <a:pt x="24" y="183"/>
                  </a:cubicBezTo>
                  <a:cubicBezTo>
                    <a:pt x="66" y="183"/>
                    <a:pt x="66" y="183"/>
                    <a:pt x="66" y="183"/>
                  </a:cubicBezTo>
                  <a:cubicBezTo>
                    <a:pt x="67" y="174"/>
                    <a:pt x="67" y="174"/>
                    <a:pt x="67" y="174"/>
                  </a:cubicBezTo>
                  <a:cubicBezTo>
                    <a:pt x="71" y="157"/>
                    <a:pt x="78" y="141"/>
                    <a:pt x="87" y="126"/>
                  </a:cubicBezTo>
                  <a:cubicBezTo>
                    <a:pt x="92" y="119"/>
                    <a:pt x="92" y="119"/>
                    <a:pt x="92" y="119"/>
                  </a:cubicBezTo>
                  <a:cubicBezTo>
                    <a:pt x="61" y="88"/>
                    <a:pt x="61" y="88"/>
                    <a:pt x="61" y="88"/>
                  </a:cubicBezTo>
                  <a:cubicBezTo>
                    <a:pt x="86" y="63"/>
                    <a:pt x="86" y="63"/>
                    <a:pt x="86" y="63"/>
                  </a:cubicBezTo>
                  <a:cubicBezTo>
                    <a:pt x="116" y="94"/>
                    <a:pt x="116" y="94"/>
                    <a:pt x="116" y="94"/>
                  </a:cubicBezTo>
                  <a:cubicBezTo>
                    <a:pt x="125" y="87"/>
                    <a:pt x="125" y="87"/>
                    <a:pt x="125" y="87"/>
                  </a:cubicBezTo>
                  <a:cubicBezTo>
                    <a:pt x="139" y="78"/>
                    <a:pt x="155" y="72"/>
                    <a:pt x="172" y="68"/>
                  </a:cubicBezTo>
                  <a:cubicBezTo>
                    <a:pt x="181" y="66"/>
                    <a:pt x="181" y="66"/>
                    <a:pt x="181" y="66"/>
                  </a:cubicBezTo>
                  <a:cubicBezTo>
                    <a:pt x="180" y="23"/>
                    <a:pt x="180" y="23"/>
                    <a:pt x="180" y="23"/>
                  </a:cubicBezTo>
                  <a:cubicBezTo>
                    <a:pt x="215" y="23"/>
                    <a:pt x="215" y="23"/>
                    <a:pt x="215" y="23"/>
                  </a:cubicBezTo>
                  <a:cubicBezTo>
                    <a:pt x="216" y="66"/>
                    <a:pt x="216" y="66"/>
                    <a:pt x="216" y="66"/>
                  </a:cubicBezTo>
                  <a:cubicBezTo>
                    <a:pt x="226" y="68"/>
                    <a:pt x="226" y="68"/>
                    <a:pt x="226" y="68"/>
                  </a:cubicBezTo>
                  <a:cubicBezTo>
                    <a:pt x="242" y="71"/>
                    <a:pt x="258" y="77"/>
                    <a:pt x="273" y="86"/>
                  </a:cubicBezTo>
                  <a:cubicBezTo>
                    <a:pt x="281" y="92"/>
                    <a:pt x="281" y="92"/>
                    <a:pt x="281" y="92"/>
                  </a:cubicBezTo>
                  <a:cubicBezTo>
                    <a:pt x="310" y="61"/>
                    <a:pt x="310" y="61"/>
                    <a:pt x="310" y="61"/>
                  </a:cubicBezTo>
                  <a:cubicBezTo>
                    <a:pt x="336" y="85"/>
                    <a:pt x="336" y="85"/>
                    <a:pt x="336" y="85"/>
                  </a:cubicBezTo>
                  <a:cubicBezTo>
                    <a:pt x="306" y="117"/>
                    <a:pt x="306" y="117"/>
                    <a:pt x="306" y="117"/>
                  </a:cubicBezTo>
                  <a:cubicBezTo>
                    <a:pt x="311" y="124"/>
                    <a:pt x="311" y="124"/>
                    <a:pt x="311" y="124"/>
                  </a:cubicBezTo>
                  <a:cubicBezTo>
                    <a:pt x="320" y="138"/>
                    <a:pt x="328" y="154"/>
                    <a:pt x="331" y="171"/>
                  </a:cubicBezTo>
                  <a:cubicBezTo>
                    <a:pt x="333" y="180"/>
                    <a:pt x="333" y="180"/>
                    <a:pt x="333" y="180"/>
                  </a:cubicBezTo>
                  <a:cubicBezTo>
                    <a:pt x="376" y="180"/>
                    <a:pt x="376" y="180"/>
                    <a:pt x="376" y="180"/>
                  </a:cubicBezTo>
                  <a:cubicBezTo>
                    <a:pt x="376" y="215"/>
                    <a:pt x="376" y="215"/>
                    <a:pt x="376" y="215"/>
                  </a:cubicBezTo>
                  <a:lnTo>
                    <a:pt x="334" y="215"/>
                  </a:ln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73" name="Freeform 79"/>
            <p:cNvSpPr>
              <a:spLocks noChangeArrowheads="1"/>
            </p:cNvSpPr>
            <p:nvPr/>
          </p:nvSpPr>
          <p:spPr bwMode="auto">
            <a:xfrm>
              <a:off x="4481059" y="4839849"/>
              <a:ext cx="57414" cy="57414"/>
            </a:xfrm>
            <a:custGeom>
              <a:avLst/>
              <a:gdLst>
                <a:gd name="T0" fmla="*/ 55 w 111"/>
                <a:gd name="T1" fmla="*/ 0 h 111"/>
                <a:gd name="T2" fmla="*/ 55 w 111"/>
                <a:gd name="T3" fmla="*/ 0 h 111"/>
                <a:gd name="T4" fmla="*/ 15 w 111"/>
                <a:gd name="T5" fmla="*/ 16 h 111"/>
                <a:gd name="T6" fmla="*/ 0 w 111"/>
                <a:gd name="T7" fmla="*/ 56 h 111"/>
                <a:gd name="T8" fmla="*/ 16 w 111"/>
                <a:gd name="T9" fmla="*/ 94 h 111"/>
                <a:gd name="T10" fmla="*/ 55 w 111"/>
                <a:gd name="T11" fmla="*/ 110 h 111"/>
                <a:gd name="T12" fmla="*/ 56 w 111"/>
                <a:gd name="T13" fmla="*/ 110 h 111"/>
                <a:gd name="T14" fmla="*/ 110 w 111"/>
                <a:gd name="T15" fmla="*/ 55 h 111"/>
                <a:gd name="T16" fmla="*/ 93 w 111"/>
                <a:gd name="T17" fmla="*/ 16 h 111"/>
                <a:gd name="T18" fmla="*/ 55 w 111"/>
                <a:gd name="T19" fmla="*/ 0 h 111"/>
                <a:gd name="T20" fmla="*/ 55 w 111"/>
                <a:gd name="T21" fmla="*/ 87 h 111"/>
                <a:gd name="T22" fmla="*/ 55 w 111"/>
                <a:gd name="T23" fmla="*/ 87 h 111"/>
                <a:gd name="T24" fmla="*/ 33 w 111"/>
                <a:gd name="T25" fmla="*/ 78 h 111"/>
                <a:gd name="T26" fmla="*/ 23 w 111"/>
                <a:gd name="T27" fmla="*/ 56 h 111"/>
                <a:gd name="T28" fmla="*/ 32 w 111"/>
                <a:gd name="T29" fmla="*/ 33 h 111"/>
                <a:gd name="T30" fmla="*/ 55 w 111"/>
                <a:gd name="T31" fmla="*/ 24 h 111"/>
                <a:gd name="T32" fmla="*/ 55 w 111"/>
                <a:gd name="T33" fmla="*/ 24 h 111"/>
                <a:gd name="T34" fmla="*/ 77 w 111"/>
                <a:gd name="T35" fmla="*/ 33 h 111"/>
                <a:gd name="T36" fmla="*/ 87 w 111"/>
                <a:gd name="T37" fmla="*/ 55 h 111"/>
                <a:gd name="T38" fmla="*/ 55 w 111"/>
                <a:gd name="T39" fmla="*/ 8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11">
                  <a:moveTo>
                    <a:pt x="55" y="0"/>
                  </a:moveTo>
                  <a:lnTo>
                    <a:pt x="55" y="0"/>
                  </a:lnTo>
                  <a:cubicBezTo>
                    <a:pt x="39" y="1"/>
                    <a:pt x="26" y="6"/>
                    <a:pt x="15" y="16"/>
                  </a:cubicBezTo>
                  <a:cubicBezTo>
                    <a:pt x="5" y="27"/>
                    <a:pt x="0" y="41"/>
                    <a:pt x="0" y="56"/>
                  </a:cubicBezTo>
                  <a:cubicBezTo>
                    <a:pt x="0" y="70"/>
                    <a:pt x="6" y="84"/>
                    <a:pt x="16" y="94"/>
                  </a:cubicBezTo>
                  <a:cubicBezTo>
                    <a:pt x="27" y="105"/>
                    <a:pt x="40" y="110"/>
                    <a:pt x="55" y="110"/>
                  </a:cubicBezTo>
                  <a:cubicBezTo>
                    <a:pt x="55" y="110"/>
                    <a:pt x="55" y="110"/>
                    <a:pt x="56" y="110"/>
                  </a:cubicBezTo>
                  <a:cubicBezTo>
                    <a:pt x="86" y="110"/>
                    <a:pt x="110" y="85"/>
                    <a:pt x="110" y="55"/>
                  </a:cubicBezTo>
                  <a:cubicBezTo>
                    <a:pt x="110" y="40"/>
                    <a:pt x="104" y="26"/>
                    <a:pt x="93" y="16"/>
                  </a:cubicBezTo>
                  <a:cubicBezTo>
                    <a:pt x="83" y="6"/>
                    <a:pt x="70" y="1"/>
                    <a:pt x="55" y="0"/>
                  </a:cubicBezTo>
                  <a:close/>
                  <a:moveTo>
                    <a:pt x="55" y="87"/>
                  </a:moveTo>
                  <a:lnTo>
                    <a:pt x="55" y="87"/>
                  </a:lnTo>
                  <a:cubicBezTo>
                    <a:pt x="46" y="87"/>
                    <a:pt x="39" y="84"/>
                    <a:pt x="33" y="78"/>
                  </a:cubicBezTo>
                  <a:cubicBezTo>
                    <a:pt x="27" y="73"/>
                    <a:pt x="23" y="64"/>
                    <a:pt x="23" y="56"/>
                  </a:cubicBezTo>
                  <a:cubicBezTo>
                    <a:pt x="23" y="48"/>
                    <a:pt x="27" y="39"/>
                    <a:pt x="32" y="33"/>
                  </a:cubicBezTo>
                  <a:cubicBezTo>
                    <a:pt x="38" y="27"/>
                    <a:pt x="46" y="24"/>
                    <a:pt x="55" y="24"/>
                  </a:cubicBezTo>
                  <a:lnTo>
                    <a:pt x="55" y="24"/>
                  </a:lnTo>
                  <a:cubicBezTo>
                    <a:pt x="63" y="24"/>
                    <a:pt x="71" y="27"/>
                    <a:pt x="77" y="33"/>
                  </a:cubicBezTo>
                  <a:cubicBezTo>
                    <a:pt x="83" y="38"/>
                    <a:pt x="87" y="46"/>
                    <a:pt x="87" y="55"/>
                  </a:cubicBezTo>
                  <a:cubicBezTo>
                    <a:pt x="87" y="73"/>
                    <a:pt x="72" y="87"/>
                    <a:pt x="55" y="87"/>
                  </a:cubicBez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grpSp>
      <p:sp>
        <p:nvSpPr>
          <p:cNvPr id="74" name="Rectangle 73"/>
          <p:cNvSpPr/>
          <p:nvPr/>
        </p:nvSpPr>
        <p:spPr bwMode="ltGray">
          <a:xfrm>
            <a:off x="944563" y="5507987"/>
            <a:ext cx="5158105" cy="245021"/>
          </a:xfrm>
          <a:prstGeom prst="rect">
            <a:avLst/>
          </a:prstGeom>
          <a:noFill/>
          <a:ln w="28575" cap="flat" cmpd="sng" algn="ctr">
            <a:noFill/>
            <a:prstDash val="solid"/>
            <a:miter lim="800000"/>
          </a:ln>
          <a:effectLst/>
        </p:spPr>
        <p:txBody>
          <a:bodyPr lIns="45711" tIns="22855" rIns="45711" bIns="22855" rtlCol="0" anchor="ctr"/>
          <a:lstStyle/>
          <a:p>
            <a:pPr marL="0" marR="0" lvl="0" indent="0" algn="ctr" defTabSz="914149"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panose="020F0502020204030204"/>
                <a:ea typeface="+mn-ea"/>
                <a:cs typeface="Arial"/>
              </a:rPr>
              <a:t>ITOM Platform</a:t>
            </a:r>
          </a:p>
        </p:txBody>
      </p:sp>
      <p:grpSp>
        <p:nvGrpSpPr>
          <p:cNvPr id="75" name="Group 74"/>
          <p:cNvGrpSpPr/>
          <p:nvPr/>
        </p:nvGrpSpPr>
        <p:grpSpPr>
          <a:xfrm>
            <a:off x="2705094" y="4885382"/>
            <a:ext cx="325857" cy="347438"/>
            <a:chOff x="8331166" y="1896135"/>
            <a:chExt cx="279692" cy="298215"/>
          </a:xfrm>
          <a:solidFill>
            <a:srgbClr val="0078EF"/>
          </a:solidFill>
        </p:grpSpPr>
        <p:sp>
          <p:nvSpPr>
            <p:cNvPr id="76" name="Freeform 54"/>
            <p:cNvSpPr>
              <a:spLocks noChangeArrowheads="1"/>
            </p:cNvSpPr>
            <p:nvPr/>
          </p:nvSpPr>
          <p:spPr bwMode="auto">
            <a:xfrm>
              <a:off x="8470086" y="1931328"/>
              <a:ext cx="1852" cy="1852"/>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77" name="Freeform 55"/>
            <p:cNvSpPr>
              <a:spLocks noChangeArrowheads="1"/>
            </p:cNvSpPr>
            <p:nvPr/>
          </p:nvSpPr>
          <p:spPr bwMode="auto">
            <a:xfrm>
              <a:off x="8470086" y="1931328"/>
              <a:ext cx="1852" cy="1852"/>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82" name="Freeform 170"/>
            <p:cNvSpPr>
              <a:spLocks noChangeArrowheads="1"/>
            </p:cNvSpPr>
            <p:nvPr/>
          </p:nvSpPr>
          <p:spPr bwMode="auto">
            <a:xfrm>
              <a:off x="8331166" y="1896135"/>
              <a:ext cx="279692" cy="298215"/>
            </a:xfrm>
            <a:custGeom>
              <a:avLst/>
              <a:gdLst>
                <a:gd name="T0" fmla="*/ 160 w 664"/>
                <a:gd name="T1" fmla="*/ 62 h 709"/>
                <a:gd name="T2" fmla="*/ 118 w 664"/>
                <a:gd name="T3" fmla="*/ 24 h 709"/>
                <a:gd name="T4" fmla="*/ 135 w 664"/>
                <a:gd name="T5" fmla="*/ 7 h 709"/>
                <a:gd name="T6" fmla="*/ 168 w 664"/>
                <a:gd name="T7" fmla="*/ 57 h 709"/>
                <a:gd name="T8" fmla="*/ 509 w 664"/>
                <a:gd name="T9" fmla="*/ 57 h 709"/>
                <a:gd name="T10" fmla="*/ 543 w 664"/>
                <a:gd name="T11" fmla="*/ 24 h 709"/>
                <a:gd name="T12" fmla="*/ 526 w 664"/>
                <a:gd name="T13" fmla="*/ 7 h 709"/>
                <a:gd name="T14" fmla="*/ 492 w 664"/>
                <a:gd name="T15" fmla="*/ 57 h 709"/>
                <a:gd name="T16" fmla="*/ 509 w 664"/>
                <a:gd name="T17" fmla="*/ 57 h 709"/>
                <a:gd name="T18" fmla="*/ 135 w 664"/>
                <a:gd name="T19" fmla="*/ 467 h 709"/>
                <a:gd name="T20" fmla="*/ 168 w 664"/>
                <a:gd name="T21" fmla="*/ 416 h 709"/>
                <a:gd name="T22" fmla="*/ 118 w 664"/>
                <a:gd name="T23" fmla="*/ 450 h 709"/>
                <a:gd name="T24" fmla="*/ 127 w 664"/>
                <a:gd name="T25" fmla="*/ 470 h 709"/>
                <a:gd name="T26" fmla="*/ 543 w 664"/>
                <a:gd name="T27" fmla="*/ 467 h 709"/>
                <a:gd name="T28" fmla="*/ 543 w 664"/>
                <a:gd name="T29" fmla="*/ 450 h 709"/>
                <a:gd name="T30" fmla="*/ 492 w 664"/>
                <a:gd name="T31" fmla="*/ 416 h 709"/>
                <a:gd name="T32" fmla="*/ 526 w 664"/>
                <a:gd name="T33" fmla="*/ 467 h 709"/>
                <a:gd name="T34" fmla="*/ 543 w 664"/>
                <a:gd name="T35" fmla="*/ 467 h 709"/>
                <a:gd name="T36" fmla="*/ 78 w 664"/>
                <a:gd name="T37" fmla="*/ 237 h 709"/>
                <a:gd name="T38" fmla="*/ 11 w 664"/>
                <a:gd name="T39" fmla="*/ 225 h 709"/>
                <a:gd name="T40" fmla="*/ 11 w 664"/>
                <a:gd name="T41" fmla="*/ 248 h 709"/>
                <a:gd name="T42" fmla="*/ 78 w 664"/>
                <a:gd name="T43" fmla="*/ 237 h 709"/>
                <a:gd name="T44" fmla="*/ 663 w 664"/>
                <a:gd name="T45" fmla="*/ 237 h 709"/>
                <a:gd name="T46" fmla="*/ 596 w 664"/>
                <a:gd name="T47" fmla="*/ 225 h 709"/>
                <a:gd name="T48" fmla="*/ 596 w 664"/>
                <a:gd name="T49" fmla="*/ 248 h 709"/>
                <a:gd name="T50" fmla="*/ 663 w 664"/>
                <a:gd name="T51" fmla="*/ 237 h 709"/>
                <a:gd name="T52" fmla="*/ 242 w 664"/>
                <a:gd name="T53" fmla="*/ 342 h 709"/>
                <a:gd name="T54" fmla="*/ 206 w 664"/>
                <a:gd name="T55" fmla="*/ 237 h 709"/>
                <a:gd name="T56" fmla="*/ 242 w 664"/>
                <a:gd name="T57" fmla="*/ 132 h 709"/>
                <a:gd name="T58" fmla="*/ 183 w 664"/>
                <a:gd name="T59" fmla="*/ 237 h 709"/>
                <a:gd name="T60" fmla="*/ 234 w 664"/>
                <a:gd name="T61" fmla="*/ 345 h 709"/>
                <a:gd name="T62" fmla="*/ 484 w 664"/>
                <a:gd name="T63" fmla="*/ 84 h 709"/>
                <a:gd name="T64" fmla="*/ 178 w 664"/>
                <a:gd name="T65" fmla="*/ 84 h 709"/>
                <a:gd name="T66" fmla="*/ 177 w 664"/>
                <a:gd name="T67" fmla="*/ 390 h 709"/>
                <a:gd name="T68" fmla="*/ 231 w 664"/>
                <a:gd name="T69" fmla="*/ 468 h 709"/>
                <a:gd name="T70" fmla="*/ 231 w 664"/>
                <a:gd name="T71" fmla="*/ 618 h 709"/>
                <a:gd name="T72" fmla="*/ 417 w 664"/>
                <a:gd name="T73" fmla="*/ 618 h 709"/>
                <a:gd name="T74" fmla="*/ 417 w 664"/>
                <a:gd name="T75" fmla="*/ 468 h 709"/>
                <a:gd name="T76" fmla="*/ 479 w 664"/>
                <a:gd name="T77" fmla="*/ 390 h 709"/>
                <a:gd name="T78" fmla="*/ 484 w 664"/>
                <a:gd name="T79" fmla="*/ 84 h 709"/>
                <a:gd name="T80" fmla="*/ 326 w 664"/>
                <a:gd name="T81" fmla="*/ 684 h 709"/>
                <a:gd name="T82" fmla="*/ 393 w 664"/>
                <a:gd name="T83" fmla="*/ 629 h 709"/>
                <a:gd name="T84" fmla="*/ 254 w 664"/>
                <a:gd name="T85" fmla="*/ 606 h 709"/>
                <a:gd name="T86" fmla="*/ 254 w 664"/>
                <a:gd name="T87" fmla="*/ 553 h 709"/>
                <a:gd name="T88" fmla="*/ 254 w 664"/>
                <a:gd name="T89" fmla="*/ 606 h 709"/>
                <a:gd name="T90" fmla="*/ 394 w 664"/>
                <a:gd name="T91" fmla="*/ 598 h 709"/>
                <a:gd name="T92" fmla="*/ 254 w 664"/>
                <a:gd name="T93" fmla="*/ 496 h 709"/>
                <a:gd name="T94" fmla="*/ 394 w 664"/>
                <a:gd name="T95" fmla="*/ 598 h 709"/>
                <a:gd name="T96" fmla="*/ 394 w 664"/>
                <a:gd name="T97" fmla="*/ 541 h 709"/>
                <a:gd name="T98" fmla="*/ 394 w 664"/>
                <a:gd name="T99" fmla="*/ 494 h 709"/>
                <a:gd name="T100" fmla="*/ 462 w 664"/>
                <a:gd name="T101" fmla="*/ 373 h 709"/>
                <a:gd name="T102" fmla="*/ 402 w 664"/>
                <a:gd name="T103" fmla="*/ 410 h 709"/>
                <a:gd name="T104" fmla="*/ 394 w 664"/>
                <a:gd name="T105" fmla="*/ 468 h 709"/>
                <a:gd name="T106" fmla="*/ 255 w 664"/>
                <a:gd name="T107" fmla="*/ 470 h 709"/>
                <a:gd name="T108" fmla="*/ 254 w 664"/>
                <a:gd name="T109" fmla="*/ 468 h 709"/>
                <a:gd name="T110" fmla="*/ 246 w 664"/>
                <a:gd name="T111" fmla="*/ 410 h 709"/>
                <a:gd name="T112" fmla="*/ 137 w 664"/>
                <a:gd name="T113" fmla="*/ 237 h 709"/>
                <a:gd name="T114" fmla="*/ 467 w 664"/>
                <a:gd name="T115" fmla="*/ 100 h 709"/>
                <a:gd name="T116" fmla="*/ 520 w 664"/>
                <a:gd name="T117" fmla="*/ 237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4" h="709">
                  <a:moveTo>
                    <a:pt x="160" y="62"/>
                  </a:moveTo>
                  <a:lnTo>
                    <a:pt x="160" y="62"/>
                  </a:lnTo>
                  <a:cubicBezTo>
                    <a:pt x="158" y="62"/>
                    <a:pt x="155" y="61"/>
                    <a:pt x="153" y="57"/>
                  </a:cubicBezTo>
                  <a:cubicBezTo>
                    <a:pt x="118" y="24"/>
                    <a:pt x="118" y="24"/>
                    <a:pt x="118" y="24"/>
                  </a:cubicBezTo>
                  <a:cubicBezTo>
                    <a:pt x="113" y="19"/>
                    <a:pt x="113" y="12"/>
                    <a:pt x="118" y="7"/>
                  </a:cubicBezTo>
                  <a:cubicBezTo>
                    <a:pt x="123" y="2"/>
                    <a:pt x="130" y="2"/>
                    <a:pt x="135" y="7"/>
                  </a:cubicBezTo>
                  <a:cubicBezTo>
                    <a:pt x="168" y="41"/>
                    <a:pt x="168" y="41"/>
                    <a:pt x="168" y="41"/>
                  </a:cubicBezTo>
                  <a:cubicBezTo>
                    <a:pt x="174" y="46"/>
                    <a:pt x="174" y="53"/>
                    <a:pt x="168" y="57"/>
                  </a:cubicBezTo>
                  <a:cubicBezTo>
                    <a:pt x="166" y="61"/>
                    <a:pt x="163" y="62"/>
                    <a:pt x="160" y="62"/>
                  </a:cubicBezTo>
                  <a:close/>
                  <a:moveTo>
                    <a:pt x="509" y="57"/>
                  </a:moveTo>
                  <a:lnTo>
                    <a:pt x="509" y="57"/>
                  </a:lnTo>
                  <a:cubicBezTo>
                    <a:pt x="543" y="24"/>
                    <a:pt x="543" y="24"/>
                    <a:pt x="543" y="24"/>
                  </a:cubicBezTo>
                  <a:cubicBezTo>
                    <a:pt x="547" y="19"/>
                    <a:pt x="547" y="12"/>
                    <a:pt x="543" y="7"/>
                  </a:cubicBezTo>
                  <a:cubicBezTo>
                    <a:pt x="539" y="2"/>
                    <a:pt x="532" y="2"/>
                    <a:pt x="526" y="7"/>
                  </a:cubicBezTo>
                  <a:cubicBezTo>
                    <a:pt x="492" y="41"/>
                    <a:pt x="492" y="41"/>
                    <a:pt x="492" y="41"/>
                  </a:cubicBezTo>
                  <a:cubicBezTo>
                    <a:pt x="488" y="46"/>
                    <a:pt x="488" y="53"/>
                    <a:pt x="492" y="57"/>
                  </a:cubicBezTo>
                  <a:cubicBezTo>
                    <a:pt x="495" y="61"/>
                    <a:pt x="497" y="62"/>
                    <a:pt x="500" y="62"/>
                  </a:cubicBezTo>
                  <a:cubicBezTo>
                    <a:pt x="504" y="62"/>
                    <a:pt x="507" y="61"/>
                    <a:pt x="509" y="57"/>
                  </a:cubicBezTo>
                  <a:close/>
                  <a:moveTo>
                    <a:pt x="135" y="467"/>
                  </a:moveTo>
                  <a:lnTo>
                    <a:pt x="135" y="467"/>
                  </a:lnTo>
                  <a:cubicBezTo>
                    <a:pt x="168" y="432"/>
                    <a:pt x="168" y="432"/>
                    <a:pt x="168" y="432"/>
                  </a:cubicBezTo>
                  <a:cubicBezTo>
                    <a:pt x="174" y="428"/>
                    <a:pt x="174" y="420"/>
                    <a:pt x="168" y="416"/>
                  </a:cubicBezTo>
                  <a:cubicBezTo>
                    <a:pt x="164" y="411"/>
                    <a:pt x="157" y="411"/>
                    <a:pt x="153" y="416"/>
                  </a:cubicBezTo>
                  <a:cubicBezTo>
                    <a:pt x="118" y="450"/>
                    <a:pt x="118" y="450"/>
                    <a:pt x="118" y="450"/>
                  </a:cubicBezTo>
                  <a:cubicBezTo>
                    <a:pt x="113" y="454"/>
                    <a:pt x="113" y="461"/>
                    <a:pt x="118" y="467"/>
                  </a:cubicBezTo>
                  <a:cubicBezTo>
                    <a:pt x="120" y="469"/>
                    <a:pt x="124" y="470"/>
                    <a:pt x="127" y="470"/>
                  </a:cubicBezTo>
                  <a:cubicBezTo>
                    <a:pt x="130" y="470"/>
                    <a:pt x="133" y="469"/>
                    <a:pt x="135" y="467"/>
                  </a:cubicBezTo>
                  <a:close/>
                  <a:moveTo>
                    <a:pt x="543" y="467"/>
                  </a:moveTo>
                  <a:lnTo>
                    <a:pt x="543" y="467"/>
                  </a:lnTo>
                  <a:cubicBezTo>
                    <a:pt x="547" y="461"/>
                    <a:pt x="547" y="454"/>
                    <a:pt x="543" y="450"/>
                  </a:cubicBezTo>
                  <a:cubicBezTo>
                    <a:pt x="509" y="416"/>
                    <a:pt x="509" y="416"/>
                    <a:pt x="509" y="416"/>
                  </a:cubicBezTo>
                  <a:cubicBezTo>
                    <a:pt x="505" y="411"/>
                    <a:pt x="497" y="411"/>
                    <a:pt x="492" y="416"/>
                  </a:cubicBezTo>
                  <a:cubicBezTo>
                    <a:pt x="488" y="420"/>
                    <a:pt x="488" y="428"/>
                    <a:pt x="492" y="432"/>
                  </a:cubicBezTo>
                  <a:cubicBezTo>
                    <a:pt x="526" y="467"/>
                    <a:pt x="526" y="467"/>
                    <a:pt x="526" y="467"/>
                  </a:cubicBezTo>
                  <a:cubicBezTo>
                    <a:pt x="529" y="469"/>
                    <a:pt x="532" y="470"/>
                    <a:pt x="535" y="470"/>
                  </a:cubicBezTo>
                  <a:cubicBezTo>
                    <a:pt x="538" y="470"/>
                    <a:pt x="541" y="469"/>
                    <a:pt x="543" y="467"/>
                  </a:cubicBezTo>
                  <a:close/>
                  <a:moveTo>
                    <a:pt x="78" y="237"/>
                  </a:moveTo>
                  <a:lnTo>
                    <a:pt x="78" y="237"/>
                  </a:lnTo>
                  <a:cubicBezTo>
                    <a:pt x="78" y="230"/>
                    <a:pt x="71" y="225"/>
                    <a:pt x="65" y="225"/>
                  </a:cubicBezTo>
                  <a:cubicBezTo>
                    <a:pt x="11" y="225"/>
                    <a:pt x="11" y="225"/>
                    <a:pt x="11" y="225"/>
                  </a:cubicBezTo>
                  <a:cubicBezTo>
                    <a:pt x="5" y="225"/>
                    <a:pt x="0" y="230"/>
                    <a:pt x="0" y="237"/>
                  </a:cubicBezTo>
                  <a:cubicBezTo>
                    <a:pt x="0" y="243"/>
                    <a:pt x="5" y="248"/>
                    <a:pt x="11" y="248"/>
                  </a:cubicBezTo>
                  <a:cubicBezTo>
                    <a:pt x="65" y="248"/>
                    <a:pt x="65" y="248"/>
                    <a:pt x="65" y="248"/>
                  </a:cubicBezTo>
                  <a:cubicBezTo>
                    <a:pt x="71" y="248"/>
                    <a:pt x="78" y="243"/>
                    <a:pt x="78" y="237"/>
                  </a:cubicBezTo>
                  <a:close/>
                  <a:moveTo>
                    <a:pt x="663" y="237"/>
                  </a:moveTo>
                  <a:lnTo>
                    <a:pt x="663" y="237"/>
                  </a:lnTo>
                  <a:cubicBezTo>
                    <a:pt x="663" y="230"/>
                    <a:pt x="658" y="225"/>
                    <a:pt x="650" y="225"/>
                  </a:cubicBezTo>
                  <a:cubicBezTo>
                    <a:pt x="596" y="225"/>
                    <a:pt x="596" y="225"/>
                    <a:pt x="596" y="225"/>
                  </a:cubicBezTo>
                  <a:cubicBezTo>
                    <a:pt x="590" y="225"/>
                    <a:pt x="585" y="230"/>
                    <a:pt x="585" y="237"/>
                  </a:cubicBezTo>
                  <a:cubicBezTo>
                    <a:pt x="585" y="243"/>
                    <a:pt x="590" y="248"/>
                    <a:pt x="596" y="248"/>
                  </a:cubicBezTo>
                  <a:cubicBezTo>
                    <a:pt x="650" y="248"/>
                    <a:pt x="650" y="248"/>
                    <a:pt x="650" y="248"/>
                  </a:cubicBezTo>
                  <a:cubicBezTo>
                    <a:pt x="658" y="248"/>
                    <a:pt x="663" y="243"/>
                    <a:pt x="663" y="237"/>
                  </a:cubicBezTo>
                  <a:close/>
                  <a:moveTo>
                    <a:pt x="242" y="342"/>
                  </a:moveTo>
                  <a:lnTo>
                    <a:pt x="242" y="342"/>
                  </a:lnTo>
                  <a:cubicBezTo>
                    <a:pt x="247" y="336"/>
                    <a:pt x="247" y="329"/>
                    <a:pt x="242" y="325"/>
                  </a:cubicBezTo>
                  <a:cubicBezTo>
                    <a:pt x="219" y="301"/>
                    <a:pt x="206" y="270"/>
                    <a:pt x="206" y="237"/>
                  </a:cubicBezTo>
                  <a:cubicBezTo>
                    <a:pt x="206" y="203"/>
                    <a:pt x="219" y="172"/>
                    <a:pt x="242" y="149"/>
                  </a:cubicBezTo>
                  <a:cubicBezTo>
                    <a:pt x="247" y="144"/>
                    <a:pt x="247" y="137"/>
                    <a:pt x="242" y="132"/>
                  </a:cubicBezTo>
                  <a:cubicBezTo>
                    <a:pt x="238" y="127"/>
                    <a:pt x="231" y="127"/>
                    <a:pt x="227" y="132"/>
                  </a:cubicBezTo>
                  <a:cubicBezTo>
                    <a:pt x="198" y="160"/>
                    <a:pt x="183" y="197"/>
                    <a:pt x="183" y="237"/>
                  </a:cubicBezTo>
                  <a:cubicBezTo>
                    <a:pt x="183" y="276"/>
                    <a:pt x="198" y="314"/>
                    <a:pt x="227" y="342"/>
                  </a:cubicBezTo>
                  <a:cubicBezTo>
                    <a:pt x="229" y="344"/>
                    <a:pt x="232" y="345"/>
                    <a:pt x="234" y="345"/>
                  </a:cubicBezTo>
                  <a:cubicBezTo>
                    <a:pt x="237" y="345"/>
                    <a:pt x="240" y="344"/>
                    <a:pt x="242" y="342"/>
                  </a:cubicBezTo>
                  <a:close/>
                  <a:moveTo>
                    <a:pt x="484" y="84"/>
                  </a:moveTo>
                  <a:lnTo>
                    <a:pt x="484" y="84"/>
                  </a:lnTo>
                  <a:cubicBezTo>
                    <a:pt x="399" y="0"/>
                    <a:pt x="262" y="0"/>
                    <a:pt x="178" y="84"/>
                  </a:cubicBezTo>
                  <a:cubicBezTo>
                    <a:pt x="137" y="125"/>
                    <a:pt x="114" y="179"/>
                    <a:pt x="114" y="237"/>
                  </a:cubicBezTo>
                  <a:cubicBezTo>
                    <a:pt x="113" y="295"/>
                    <a:pt x="136" y="349"/>
                    <a:pt x="177" y="390"/>
                  </a:cubicBezTo>
                  <a:cubicBezTo>
                    <a:pt x="193" y="406"/>
                    <a:pt x="207" y="420"/>
                    <a:pt x="231" y="429"/>
                  </a:cubicBezTo>
                  <a:cubicBezTo>
                    <a:pt x="231" y="468"/>
                    <a:pt x="231" y="468"/>
                    <a:pt x="231" y="468"/>
                  </a:cubicBezTo>
                  <a:cubicBezTo>
                    <a:pt x="231" y="482"/>
                    <a:pt x="231" y="482"/>
                    <a:pt x="231" y="482"/>
                  </a:cubicBezTo>
                  <a:cubicBezTo>
                    <a:pt x="231" y="618"/>
                    <a:pt x="231" y="618"/>
                    <a:pt x="231" y="618"/>
                  </a:cubicBezTo>
                  <a:cubicBezTo>
                    <a:pt x="231" y="670"/>
                    <a:pt x="270" y="708"/>
                    <a:pt x="326" y="708"/>
                  </a:cubicBezTo>
                  <a:cubicBezTo>
                    <a:pt x="380" y="708"/>
                    <a:pt x="417" y="671"/>
                    <a:pt x="417" y="618"/>
                  </a:cubicBezTo>
                  <a:cubicBezTo>
                    <a:pt x="417" y="482"/>
                    <a:pt x="417" y="482"/>
                    <a:pt x="417" y="482"/>
                  </a:cubicBezTo>
                  <a:cubicBezTo>
                    <a:pt x="417" y="468"/>
                    <a:pt x="417" y="468"/>
                    <a:pt x="417" y="468"/>
                  </a:cubicBezTo>
                  <a:cubicBezTo>
                    <a:pt x="417" y="430"/>
                    <a:pt x="417" y="430"/>
                    <a:pt x="417" y="430"/>
                  </a:cubicBezTo>
                  <a:cubicBezTo>
                    <a:pt x="441" y="420"/>
                    <a:pt x="460" y="407"/>
                    <a:pt x="479" y="390"/>
                  </a:cubicBezTo>
                  <a:cubicBezTo>
                    <a:pt x="519" y="348"/>
                    <a:pt x="543" y="294"/>
                    <a:pt x="544" y="237"/>
                  </a:cubicBezTo>
                  <a:cubicBezTo>
                    <a:pt x="545" y="179"/>
                    <a:pt x="523" y="125"/>
                    <a:pt x="484" y="84"/>
                  </a:cubicBezTo>
                  <a:close/>
                  <a:moveTo>
                    <a:pt x="326" y="684"/>
                  </a:moveTo>
                  <a:lnTo>
                    <a:pt x="326" y="684"/>
                  </a:lnTo>
                  <a:cubicBezTo>
                    <a:pt x="288" y="684"/>
                    <a:pt x="261" y="662"/>
                    <a:pt x="256" y="629"/>
                  </a:cubicBezTo>
                  <a:cubicBezTo>
                    <a:pt x="393" y="629"/>
                    <a:pt x="393" y="629"/>
                    <a:pt x="393" y="629"/>
                  </a:cubicBezTo>
                  <a:cubicBezTo>
                    <a:pt x="388" y="662"/>
                    <a:pt x="362" y="684"/>
                    <a:pt x="326" y="684"/>
                  </a:cubicBezTo>
                  <a:close/>
                  <a:moveTo>
                    <a:pt x="254" y="606"/>
                  </a:moveTo>
                  <a:lnTo>
                    <a:pt x="254" y="606"/>
                  </a:lnTo>
                  <a:cubicBezTo>
                    <a:pt x="254" y="553"/>
                    <a:pt x="254" y="553"/>
                    <a:pt x="254" y="553"/>
                  </a:cubicBezTo>
                  <a:cubicBezTo>
                    <a:pt x="360" y="606"/>
                    <a:pt x="360" y="606"/>
                    <a:pt x="360" y="606"/>
                  </a:cubicBezTo>
                  <a:lnTo>
                    <a:pt x="254" y="606"/>
                  </a:lnTo>
                  <a:close/>
                  <a:moveTo>
                    <a:pt x="394" y="598"/>
                  </a:moveTo>
                  <a:lnTo>
                    <a:pt x="394" y="598"/>
                  </a:lnTo>
                  <a:cubicBezTo>
                    <a:pt x="254" y="527"/>
                    <a:pt x="254" y="527"/>
                    <a:pt x="254" y="527"/>
                  </a:cubicBezTo>
                  <a:cubicBezTo>
                    <a:pt x="254" y="496"/>
                    <a:pt x="254" y="496"/>
                    <a:pt x="254" y="496"/>
                  </a:cubicBezTo>
                  <a:cubicBezTo>
                    <a:pt x="394" y="567"/>
                    <a:pt x="394" y="567"/>
                    <a:pt x="394" y="567"/>
                  </a:cubicBezTo>
                  <a:lnTo>
                    <a:pt x="394" y="598"/>
                  </a:lnTo>
                  <a:close/>
                  <a:moveTo>
                    <a:pt x="394" y="541"/>
                  </a:moveTo>
                  <a:lnTo>
                    <a:pt x="394" y="541"/>
                  </a:lnTo>
                  <a:cubicBezTo>
                    <a:pt x="301" y="494"/>
                    <a:pt x="301" y="494"/>
                    <a:pt x="301" y="494"/>
                  </a:cubicBezTo>
                  <a:cubicBezTo>
                    <a:pt x="394" y="494"/>
                    <a:pt x="394" y="494"/>
                    <a:pt x="394" y="494"/>
                  </a:cubicBezTo>
                  <a:lnTo>
                    <a:pt x="394" y="541"/>
                  </a:lnTo>
                  <a:close/>
                  <a:moveTo>
                    <a:pt x="462" y="373"/>
                  </a:moveTo>
                  <a:lnTo>
                    <a:pt x="462" y="373"/>
                  </a:lnTo>
                  <a:cubicBezTo>
                    <a:pt x="444" y="391"/>
                    <a:pt x="425" y="402"/>
                    <a:pt x="402" y="410"/>
                  </a:cubicBezTo>
                  <a:cubicBezTo>
                    <a:pt x="397" y="412"/>
                    <a:pt x="394" y="417"/>
                    <a:pt x="394" y="422"/>
                  </a:cubicBezTo>
                  <a:cubicBezTo>
                    <a:pt x="394" y="468"/>
                    <a:pt x="394" y="468"/>
                    <a:pt x="394" y="468"/>
                  </a:cubicBezTo>
                  <a:cubicBezTo>
                    <a:pt x="394" y="470"/>
                    <a:pt x="394" y="470"/>
                    <a:pt x="394" y="470"/>
                  </a:cubicBezTo>
                  <a:cubicBezTo>
                    <a:pt x="255" y="470"/>
                    <a:pt x="255" y="470"/>
                    <a:pt x="255" y="470"/>
                  </a:cubicBezTo>
                  <a:cubicBezTo>
                    <a:pt x="254" y="470"/>
                    <a:pt x="254" y="470"/>
                    <a:pt x="254" y="470"/>
                  </a:cubicBezTo>
                  <a:cubicBezTo>
                    <a:pt x="254" y="468"/>
                    <a:pt x="254" y="468"/>
                    <a:pt x="254" y="468"/>
                  </a:cubicBezTo>
                  <a:cubicBezTo>
                    <a:pt x="254" y="422"/>
                    <a:pt x="254" y="422"/>
                    <a:pt x="254" y="422"/>
                  </a:cubicBezTo>
                  <a:cubicBezTo>
                    <a:pt x="254" y="417"/>
                    <a:pt x="252" y="412"/>
                    <a:pt x="246" y="410"/>
                  </a:cubicBezTo>
                  <a:cubicBezTo>
                    <a:pt x="222" y="402"/>
                    <a:pt x="211" y="391"/>
                    <a:pt x="193" y="373"/>
                  </a:cubicBezTo>
                  <a:cubicBezTo>
                    <a:pt x="157" y="336"/>
                    <a:pt x="137" y="289"/>
                    <a:pt x="137" y="237"/>
                  </a:cubicBezTo>
                  <a:cubicBezTo>
                    <a:pt x="138" y="185"/>
                    <a:pt x="158" y="138"/>
                    <a:pt x="194" y="100"/>
                  </a:cubicBezTo>
                  <a:cubicBezTo>
                    <a:pt x="269" y="25"/>
                    <a:pt x="392" y="25"/>
                    <a:pt x="467" y="100"/>
                  </a:cubicBezTo>
                  <a:lnTo>
                    <a:pt x="467" y="100"/>
                  </a:lnTo>
                  <a:cubicBezTo>
                    <a:pt x="503" y="137"/>
                    <a:pt x="522" y="184"/>
                    <a:pt x="520" y="237"/>
                  </a:cubicBezTo>
                  <a:cubicBezTo>
                    <a:pt x="519" y="288"/>
                    <a:pt x="498" y="336"/>
                    <a:pt x="462" y="37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212E35"/>
                </a:solidFill>
                <a:effectLst/>
                <a:uLnTx/>
                <a:uFillTx/>
                <a:latin typeface="Calibri" panose="020F0502020204030204"/>
                <a:ea typeface="+mn-ea"/>
                <a:cs typeface="+mn-cs"/>
              </a:endParaRPr>
            </a:p>
          </p:txBody>
        </p:sp>
      </p:grpSp>
      <p:sp>
        <p:nvSpPr>
          <p:cNvPr id="95" name="Freeform 281"/>
          <p:cNvSpPr>
            <a:spLocks noChangeArrowheads="1"/>
          </p:cNvSpPr>
          <p:nvPr/>
        </p:nvSpPr>
        <p:spPr bwMode="auto">
          <a:xfrm>
            <a:off x="3968098" y="4920368"/>
            <a:ext cx="434520" cy="277466"/>
          </a:xfrm>
          <a:custGeom>
            <a:avLst/>
            <a:gdLst>
              <a:gd name="T0" fmla="*/ 732 w 733"/>
              <a:gd name="T1" fmla="*/ 454 h 467"/>
              <a:gd name="T2" fmla="*/ 721 w 733"/>
              <a:gd name="T3" fmla="*/ 310 h 467"/>
              <a:gd name="T4" fmla="*/ 635 w 733"/>
              <a:gd name="T5" fmla="*/ 241 h 467"/>
              <a:gd name="T6" fmla="*/ 624 w 733"/>
              <a:gd name="T7" fmla="*/ 230 h 467"/>
              <a:gd name="T8" fmla="*/ 380 w 733"/>
              <a:gd name="T9" fmla="*/ 157 h 467"/>
              <a:gd name="T10" fmla="*/ 529 w 733"/>
              <a:gd name="T11" fmla="*/ 145 h 467"/>
              <a:gd name="T12" fmla="*/ 518 w 733"/>
              <a:gd name="T13" fmla="*/ 0 h 467"/>
              <a:gd name="T14" fmla="*/ 216 w 733"/>
              <a:gd name="T15" fmla="*/ 12 h 467"/>
              <a:gd name="T16" fmla="*/ 227 w 733"/>
              <a:gd name="T17" fmla="*/ 157 h 467"/>
              <a:gd name="T18" fmla="*/ 356 w 733"/>
              <a:gd name="T19" fmla="*/ 228 h 467"/>
              <a:gd name="T20" fmla="*/ 104 w 733"/>
              <a:gd name="T21" fmla="*/ 228 h 467"/>
              <a:gd name="T22" fmla="*/ 92 w 733"/>
              <a:gd name="T23" fmla="*/ 240 h 467"/>
              <a:gd name="T24" fmla="*/ 12 w 733"/>
              <a:gd name="T25" fmla="*/ 310 h 467"/>
              <a:gd name="T26" fmla="*/ 0 w 733"/>
              <a:gd name="T27" fmla="*/ 454 h 467"/>
              <a:gd name="T28" fmla="*/ 200 w 733"/>
              <a:gd name="T29" fmla="*/ 466 h 467"/>
              <a:gd name="T30" fmla="*/ 212 w 733"/>
              <a:gd name="T31" fmla="*/ 321 h 467"/>
              <a:gd name="T32" fmla="*/ 116 w 733"/>
              <a:gd name="T33" fmla="*/ 310 h 467"/>
              <a:gd name="T34" fmla="*/ 356 w 733"/>
              <a:gd name="T35" fmla="*/ 252 h 467"/>
              <a:gd name="T36" fmla="*/ 272 w 733"/>
              <a:gd name="T37" fmla="*/ 310 h 467"/>
              <a:gd name="T38" fmla="*/ 261 w 733"/>
              <a:gd name="T39" fmla="*/ 454 h 467"/>
              <a:gd name="T40" fmla="*/ 460 w 733"/>
              <a:gd name="T41" fmla="*/ 466 h 467"/>
              <a:gd name="T42" fmla="*/ 472 w 733"/>
              <a:gd name="T43" fmla="*/ 321 h 467"/>
              <a:gd name="T44" fmla="*/ 380 w 733"/>
              <a:gd name="T45" fmla="*/ 310 h 467"/>
              <a:gd name="T46" fmla="*/ 612 w 733"/>
              <a:gd name="T47" fmla="*/ 252 h 467"/>
              <a:gd name="T48" fmla="*/ 532 w 733"/>
              <a:gd name="T49" fmla="*/ 310 h 467"/>
              <a:gd name="T50" fmla="*/ 521 w 733"/>
              <a:gd name="T51" fmla="*/ 454 h 467"/>
              <a:gd name="T52" fmla="*/ 721 w 733"/>
              <a:gd name="T53" fmla="*/ 466 h 467"/>
              <a:gd name="T54" fmla="*/ 188 w 733"/>
              <a:gd name="T55" fmla="*/ 333 h 467"/>
              <a:gd name="T56" fmla="*/ 188 w 733"/>
              <a:gd name="T57" fmla="*/ 443 h 467"/>
              <a:gd name="T58" fmla="*/ 23 w 733"/>
              <a:gd name="T59" fmla="*/ 333 h 467"/>
              <a:gd name="T60" fmla="*/ 448 w 733"/>
              <a:gd name="T61" fmla="*/ 333 h 467"/>
              <a:gd name="T62" fmla="*/ 448 w 733"/>
              <a:gd name="T63" fmla="*/ 443 h 467"/>
              <a:gd name="T64" fmla="*/ 283 w 733"/>
              <a:gd name="T65" fmla="*/ 333 h 467"/>
              <a:gd name="T66" fmla="*/ 240 w 733"/>
              <a:gd name="T67" fmla="*/ 134 h 467"/>
              <a:gd name="T68" fmla="*/ 240 w 733"/>
              <a:gd name="T69" fmla="*/ 23 h 467"/>
              <a:gd name="T70" fmla="*/ 506 w 733"/>
              <a:gd name="T71" fmla="*/ 134 h 467"/>
              <a:gd name="T72" fmla="*/ 709 w 733"/>
              <a:gd name="T73" fmla="*/ 443 h 467"/>
              <a:gd name="T74" fmla="*/ 545 w 733"/>
              <a:gd name="T75" fmla="*/ 443 h 467"/>
              <a:gd name="T76" fmla="*/ 709 w 733"/>
              <a:gd name="T77" fmla="*/ 33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3" h="467">
                <a:moveTo>
                  <a:pt x="732" y="454"/>
                </a:moveTo>
                <a:lnTo>
                  <a:pt x="732" y="454"/>
                </a:lnTo>
                <a:cubicBezTo>
                  <a:pt x="732" y="321"/>
                  <a:pt x="732" y="321"/>
                  <a:pt x="732" y="321"/>
                </a:cubicBezTo>
                <a:cubicBezTo>
                  <a:pt x="732" y="315"/>
                  <a:pt x="727" y="310"/>
                  <a:pt x="721" y="310"/>
                </a:cubicBezTo>
                <a:cubicBezTo>
                  <a:pt x="635" y="310"/>
                  <a:pt x="635" y="310"/>
                  <a:pt x="635" y="310"/>
                </a:cubicBezTo>
                <a:cubicBezTo>
                  <a:pt x="635" y="241"/>
                  <a:pt x="635" y="241"/>
                  <a:pt x="635" y="241"/>
                </a:cubicBezTo>
                <a:cubicBezTo>
                  <a:pt x="635" y="238"/>
                  <a:pt x="634" y="235"/>
                  <a:pt x="632" y="233"/>
                </a:cubicBezTo>
                <a:cubicBezTo>
                  <a:pt x="630" y="231"/>
                  <a:pt x="627" y="230"/>
                  <a:pt x="624" y="230"/>
                </a:cubicBezTo>
                <a:cubicBezTo>
                  <a:pt x="380" y="228"/>
                  <a:pt x="380" y="228"/>
                  <a:pt x="380" y="228"/>
                </a:cubicBezTo>
                <a:cubicBezTo>
                  <a:pt x="380" y="157"/>
                  <a:pt x="380" y="157"/>
                  <a:pt x="380" y="157"/>
                </a:cubicBezTo>
                <a:cubicBezTo>
                  <a:pt x="518" y="157"/>
                  <a:pt x="518" y="157"/>
                  <a:pt x="518" y="157"/>
                </a:cubicBezTo>
                <a:cubicBezTo>
                  <a:pt x="524" y="157"/>
                  <a:pt x="529" y="151"/>
                  <a:pt x="529" y="145"/>
                </a:cubicBezTo>
                <a:cubicBezTo>
                  <a:pt x="529" y="12"/>
                  <a:pt x="529" y="12"/>
                  <a:pt x="529" y="12"/>
                </a:cubicBezTo>
                <a:cubicBezTo>
                  <a:pt x="529" y="6"/>
                  <a:pt x="524" y="0"/>
                  <a:pt x="518" y="0"/>
                </a:cubicBezTo>
                <a:cubicBezTo>
                  <a:pt x="227" y="0"/>
                  <a:pt x="227" y="0"/>
                  <a:pt x="227" y="0"/>
                </a:cubicBezTo>
                <a:cubicBezTo>
                  <a:pt x="221" y="0"/>
                  <a:pt x="216" y="6"/>
                  <a:pt x="216" y="12"/>
                </a:cubicBezTo>
                <a:cubicBezTo>
                  <a:pt x="216" y="145"/>
                  <a:pt x="216" y="145"/>
                  <a:pt x="216" y="145"/>
                </a:cubicBezTo>
                <a:cubicBezTo>
                  <a:pt x="216" y="151"/>
                  <a:pt x="221" y="157"/>
                  <a:pt x="227" y="157"/>
                </a:cubicBezTo>
                <a:cubicBezTo>
                  <a:pt x="357" y="157"/>
                  <a:pt x="357" y="157"/>
                  <a:pt x="357" y="157"/>
                </a:cubicBezTo>
                <a:cubicBezTo>
                  <a:pt x="356" y="228"/>
                  <a:pt x="356" y="228"/>
                  <a:pt x="356" y="228"/>
                </a:cubicBezTo>
                <a:cubicBezTo>
                  <a:pt x="104" y="228"/>
                  <a:pt x="104" y="228"/>
                  <a:pt x="104" y="228"/>
                </a:cubicBezTo>
                <a:lnTo>
                  <a:pt x="104" y="228"/>
                </a:lnTo>
                <a:cubicBezTo>
                  <a:pt x="101" y="228"/>
                  <a:pt x="98" y="230"/>
                  <a:pt x="96" y="232"/>
                </a:cubicBezTo>
                <a:cubicBezTo>
                  <a:pt x="94" y="234"/>
                  <a:pt x="92" y="237"/>
                  <a:pt x="92" y="240"/>
                </a:cubicBezTo>
                <a:cubicBezTo>
                  <a:pt x="92" y="310"/>
                  <a:pt x="92" y="310"/>
                  <a:pt x="92" y="310"/>
                </a:cubicBezTo>
                <a:cubicBezTo>
                  <a:pt x="12" y="310"/>
                  <a:pt x="12" y="310"/>
                  <a:pt x="12" y="310"/>
                </a:cubicBezTo>
                <a:cubicBezTo>
                  <a:pt x="6" y="310"/>
                  <a:pt x="0" y="315"/>
                  <a:pt x="0" y="321"/>
                </a:cubicBezTo>
                <a:cubicBezTo>
                  <a:pt x="0" y="454"/>
                  <a:pt x="0" y="454"/>
                  <a:pt x="0" y="454"/>
                </a:cubicBezTo>
                <a:cubicBezTo>
                  <a:pt x="0" y="461"/>
                  <a:pt x="6" y="466"/>
                  <a:pt x="12" y="466"/>
                </a:cubicBezTo>
                <a:cubicBezTo>
                  <a:pt x="200" y="466"/>
                  <a:pt x="200" y="466"/>
                  <a:pt x="200" y="466"/>
                </a:cubicBezTo>
                <a:cubicBezTo>
                  <a:pt x="206" y="466"/>
                  <a:pt x="212" y="461"/>
                  <a:pt x="212" y="454"/>
                </a:cubicBezTo>
                <a:cubicBezTo>
                  <a:pt x="212" y="321"/>
                  <a:pt x="212" y="321"/>
                  <a:pt x="212" y="321"/>
                </a:cubicBezTo>
                <a:cubicBezTo>
                  <a:pt x="212" y="315"/>
                  <a:pt x="206" y="310"/>
                  <a:pt x="200" y="310"/>
                </a:cubicBezTo>
                <a:cubicBezTo>
                  <a:pt x="116" y="310"/>
                  <a:pt x="116" y="310"/>
                  <a:pt x="116" y="310"/>
                </a:cubicBezTo>
                <a:cubicBezTo>
                  <a:pt x="116" y="252"/>
                  <a:pt x="116" y="252"/>
                  <a:pt x="116" y="252"/>
                </a:cubicBezTo>
                <a:cubicBezTo>
                  <a:pt x="356" y="252"/>
                  <a:pt x="356" y="252"/>
                  <a:pt x="356" y="252"/>
                </a:cubicBezTo>
                <a:cubicBezTo>
                  <a:pt x="356" y="310"/>
                  <a:pt x="356" y="310"/>
                  <a:pt x="356" y="310"/>
                </a:cubicBezTo>
                <a:cubicBezTo>
                  <a:pt x="272" y="310"/>
                  <a:pt x="272" y="310"/>
                  <a:pt x="272" y="310"/>
                </a:cubicBezTo>
                <a:cubicBezTo>
                  <a:pt x="266" y="310"/>
                  <a:pt x="261" y="315"/>
                  <a:pt x="261" y="321"/>
                </a:cubicBezTo>
                <a:cubicBezTo>
                  <a:pt x="261" y="454"/>
                  <a:pt x="261" y="454"/>
                  <a:pt x="261" y="454"/>
                </a:cubicBezTo>
                <a:cubicBezTo>
                  <a:pt x="261" y="461"/>
                  <a:pt x="266" y="466"/>
                  <a:pt x="272" y="466"/>
                </a:cubicBezTo>
                <a:cubicBezTo>
                  <a:pt x="460" y="466"/>
                  <a:pt x="460" y="466"/>
                  <a:pt x="460" y="466"/>
                </a:cubicBezTo>
                <a:cubicBezTo>
                  <a:pt x="467" y="466"/>
                  <a:pt x="472" y="461"/>
                  <a:pt x="472" y="454"/>
                </a:cubicBezTo>
                <a:cubicBezTo>
                  <a:pt x="472" y="321"/>
                  <a:pt x="472" y="321"/>
                  <a:pt x="472" y="321"/>
                </a:cubicBezTo>
                <a:cubicBezTo>
                  <a:pt x="472" y="315"/>
                  <a:pt x="467" y="310"/>
                  <a:pt x="460" y="310"/>
                </a:cubicBezTo>
                <a:cubicBezTo>
                  <a:pt x="380" y="310"/>
                  <a:pt x="380" y="310"/>
                  <a:pt x="380" y="310"/>
                </a:cubicBezTo>
                <a:cubicBezTo>
                  <a:pt x="380" y="252"/>
                  <a:pt x="380" y="252"/>
                  <a:pt x="380" y="252"/>
                </a:cubicBezTo>
                <a:cubicBezTo>
                  <a:pt x="612" y="252"/>
                  <a:pt x="612" y="252"/>
                  <a:pt x="612" y="252"/>
                </a:cubicBezTo>
                <a:cubicBezTo>
                  <a:pt x="612" y="310"/>
                  <a:pt x="612" y="310"/>
                  <a:pt x="612" y="310"/>
                </a:cubicBezTo>
                <a:cubicBezTo>
                  <a:pt x="532" y="310"/>
                  <a:pt x="532" y="310"/>
                  <a:pt x="532" y="310"/>
                </a:cubicBezTo>
                <a:cubicBezTo>
                  <a:pt x="526" y="310"/>
                  <a:pt x="521" y="315"/>
                  <a:pt x="521" y="321"/>
                </a:cubicBezTo>
                <a:cubicBezTo>
                  <a:pt x="521" y="454"/>
                  <a:pt x="521" y="454"/>
                  <a:pt x="521" y="454"/>
                </a:cubicBezTo>
                <a:cubicBezTo>
                  <a:pt x="521" y="461"/>
                  <a:pt x="526" y="466"/>
                  <a:pt x="532" y="466"/>
                </a:cubicBezTo>
                <a:cubicBezTo>
                  <a:pt x="721" y="466"/>
                  <a:pt x="721" y="466"/>
                  <a:pt x="721" y="466"/>
                </a:cubicBezTo>
                <a:cubicBezTo>
                  <a:pt x="727" y="466"/>
                  <a:pt x="732" y="461"/>
                  <a:pt x="732" y="454"/>
                </a:cubicBezTo>
                <a:close/>
                <a:moveTo>
                  <a:pt x="188" y="333"/>
                </a:moveTo>
                <a:lnTo>
                  <a:pt x="188" y="333"/>
                </a:lnTo>
                <a:cubicBezTo>
                  <a:pt x="188" y="443"/>
                  <a:pt x="188" y="443"/>
                  <a:pt x="188" y="443"/>
                </a:cubicBezTo>
                <a:cubicBezTo>
                  <a:pt x="23" y="443"/>
                  <a:pt x="23" y="443"/>
                  <a:pt x="23" y="443"/>
                </a:cubicBezTo>
                <a:cubicBezTo>
                  <a:pt x="23" y="333"/>
                  <a:pt x="23" y="333"/>
                  <a:pt x="23" y="333"/>
                </a:cubicBezTo>
                <a:lnTo>
                  <a:pt x="188" y="333"/>
                </a:lnTo>
                <a:close/>
                <a:moveTo>
                  <a:pt x="448" y="333"/>
                </a:moveTo>
                <a:lnTo>
                  <a:pt x="448" y="333"/>
                </a:lnTo>
                <a:cubicBezTo>
                  <a:pt x="448" y="443"/>
                  <a:pt x="448" y="443"/>
                  <a:pt x="448" y="443"/>
                </a:cubicBezTo>
                <a:cubicBezTo>
                  <a:pt x="283" y="443"/>
                  <a:pt x="283" y="443"/>
                  <a:pt x="283" y="443"/>
                </a:cubicBezTo>
                <a:cubicBezTo>
                  <a:pt x="283" y="333"/>
                  <a:pt x="283" y="333"/>
                  <a:pt x="283" y="333"/>
                </a:cubicBezTo>
                <a:lnTo>
                  <a:pt x="448" y="333"/>
                </a:lnTo>
                <a:close/>
                <a:moveTo>
                  <a:pt x="240" y="134"/>
                </a:moveTo>
                <a:lnTo>
                  <a:pt x="240" y="134"/>
                </a:lnTo>
                <a:cubicBezTo>
                  <a:pt x="240" y="23"/>
                  <a:pt x="240" y="23"/>
                  <a:pt x="240" y="23"/>
                </a:cubicBezTo>
                <a:cubicBezTo>
                  <a:pt x="506" y="23"/>
                  <a:pt x="506" y="23"/>
                  <a:pt x="506" y="23"/>
                </a:cubicBezTo>
                <a:cubicBezTo>
                  <a:pt x="506" y="134"/>
                  <a:pt x="506" y="134"/>
                  <a:pt x="506" y="134"/>
                </a:cubicBezTo>
                <a:lnTo>
                  <a:pt x="240" y="134"/>
                </a:lnTo>
                <a:close/>
                <a:moveTo>
                  <a:pt x="709" y="443"/>
                </a:moveTo>
                <a:lnTo>
                  <a:pt x="709" y="443"/>
                </a:lnTo>
                <a:cubicBezTo>
                  <a:pt x="545" y="443"/>
                  <a:pt x="545" y="443"/>
                  <a:pt x="545" y="443"/>
                </a:cubicBezTo>
                <a:cubicBezTo>
                  <a:pt x="545" y="333"/>
                  <a:pt x="545" y="333"/>
                  <a:pt x="545" y="333"/>
                </a:cubicBezTo>
                <a:cubicBezTo>
                  <a:pt x="709" y="333"/>
                  <a:pt x="709" y="333"/>
                  <a:pt x="709" y="333"/>
                </a:cubicBezTo>
                <a:lnTo>
                  <a:pt x="709" y="443"/>
                </a:lnTo>
                <a:close/>
              </a:path>
            </a:pathLst>
          </a:custGeom>
          <a:solidFill>
            <a:srgbClr val="0078EF"/>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212E35"/>
              </a:solidFill>
              <a:effectLst/>
              <a:uLnTx/>
              <a:uFillTx/>
              <a:latin typeface="Calibri" panose="020F0502020204030204"/>
              <a:ea typeface="+mn-ea"/>
              <a:cs typeface="+mn-cs"/>
            </a:endParaRPr>
          </a:p>
        </p:txBody>
      </p:sp>
      <p:grpSp>
        <p:nvGrpSpPr>
          <p:cNvPr id="96" name="Group 95"/>
          <p:cNvGrpSpPr/>
          <p:nvPr/>
        </p:nvGrpSpPr>
        <p:grpSpPr>
          <a:xfrm>
            <a:off x="5325317" y="1836521"/>
            <a:ext cx="344198" cy="256970"/>
            <a:chOff x="536865" y="5750922"/>
            <a:chExt cx="270491" cy="201942"/>
          </a:xfrm>
          <a:solidFill>
            <a:srgbClr val="1668C1"/>
          </a:solidFill>
        </p:grpSpPr>
        <p:sp>
          <p:nvSpPr>
            <p:cNvPr id="97" name="Freeform 267"/>
            <p:cNvSpPr>
              <a:spLocks noChangeArrowheads="1"/>
            </p:cNvSpPr>
            <p:nvPr/>
          </p:nvSpPr>
          <p:spPr bwMode="auto">
            <a:xfrm>
              <a:off x="536865" y="5750922"/>
              <a:ext cx="270491" cy="148214"/>
            </a:xfrm>
            <a:custGeom>
              <a:avLst/>
              <a:gdLst>
                <a:gd name="T0" fmla="*/ 241 w 645"/>
                <a:gd name="T1" fmla="*/ 326 h 351"/>
                <a:gd name="T2" fmla="*/ 241 w 645"/>
                <a:gd name="T3" fmla="*/ 326 h 351"/>
                <a:gd name="T4" fmla="*/ 119 w 645"/>
                <a:gd name="T5" fmla="*/ 8 h 351"/>
                <a:gd name="T6" fmla="*/ 109 w 645"/>
                <a:gd name="T7" fmla="*/ 0 h 351"/>
                <a:gd name="T8" fmla="*/ 11 w 645"/>
                <a:gd name="T9" fmla="*/ 0 h 351"/>
                <a:gd name="T10" fmla="*/ 0 w 645"/>
                <a:gd name="T11" fmla="*/ 12 h 351"/>
                <a:gd name="T12" fmla="*/ 0 w 645"/>
                <a:gd name="T13" fmla="*/ 46 h 351"/>
                <a:gd name="T14" fmla="*/ 11 w 645"/>
                <a:gd name="T15" fmla="*/ 59 h 351"/>
                <a:gd name="T16" fmla="*/ 22 w 645"/>
                <a:gd name="T17" fmla="*/ 46 h 351"/>
                <a:gd name="T18" fmla="*/ 22 w 645"/>
                <a:gd name="T19" fmla="*/ 23 h 351"/>
                <a:gd name="T20" fmla="*/ 100 w 645"/>
                <a:gd name="T21" fmla="*/ 23 h 351"/>
                <a:gd name="T22" fmla="*/ 222 w 645"/>
                <a:gd name="T23" fmla="*/ 343 h 351"/>
                <a:gd name="T24" fmla="*/ 234 w 645"/>
                <a:gd name="T25" fmla="*/ 350 h 351"/>
                <a:gd name="T26" fmla="*/ 554 w 645"/>
                <a:gd name="T27" fmla="*/ 350 h 351"/>
                <a:gd name="T28" fmla="*/ 565 w 645"/>
                <a:gd name="T29" fmla="*/ 343 h 351"/>
                <a:gd name="T30" fmla="*/ 643 w 645"/>
                <a:gd name="T31" fmla="*/ 133 h 351"/>
                <a:gd name="T32" fmla="*/ 642 w 645"/>
                <a:gd name="T33" fmla="*/ 122 h 351"/>
                <a:gd name="T34" fmla="*/ 634 w 645"/>
                <a:gd name="T35" fmla="*/ 117 h 351"/>
                <a:gd name="T36" fmla="*/ 207 w 645"/>
                <a:gd name="T37" fmla="*/ 55 h 351"/>
                <a:gd name="T38" fmla="*/ 193 w 645"/>
                <a:gd name="T39" fmla="*/ 64 h 351"/>
                <a:gd name="T40" fmla="*/ 204 w 645"/>
                <a:gd name="T41" fmla="*/ 78 h 351"/>
                <a:gd name="T42" fmla="*/ 616 w 645"/>
                <a:gd name="T43" fmla="*/ 138 h 351"/>
                <a:gd name="T44" fmla="*/ 546 w 645"/>
                <a:gd name="T45" fmla="*/ 326 h 351"/>
                <a:gd name="T46" fmla="*/ 241 w 645"/>
                <a:gd name="T47" fmla="*/ 32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5" h="351">
                  <a:moveTo>
                    <a:pt x="241" y="326"/>
                  </a:moveTo>
                  <a:lnTo>
                    <a:pt x="241" y="326"/>
                  </a:lnTo>
                  <a:cubicBezTo>
                    <a:pt x="119" y="8"/>
                    <a:pt x="119" y="8"/>
                    <a:pt x="119" y="8"/>
                  </a:cubicBezTo>
                  <a:cubicBezTo>
                    <a:pt x="118" y="3"/>
                    <a:pt x="113" y="0"/>
                    <a:pt x="109" y="0"/>
                  </a:cubicBezTo>
                  <a:cubicBezTo>
                    <a:pt x="11" y="0"/>
                    <a:pt x="11" y="0"/>
                    <a:pt x="11" y="0"/>
                  </a:cubicBezTo>
                  <a:cubicBezTo>
                    <a:pt x="5" y="0"/>
                    <a:pt x="0" y="6"/>
                    <a:pt x="0" y="12"/>
                  </a:cubicBezTo>
                  <a:cubicBezTo>
                    <a:pt x="0" y="46"/>
                    <a:pt x="0" y="46"/>
                    <a:pt x="0" y="46"/>
                  </a:cubicBezTo>
                  <a:cubicBezTo>
                    <a:pt x="0" y="54"/>
                    <a:pt x="5" y="59"/>
                    <a:pt x="11" y="59"/>
                  </a:cubicBezTo>
                  <a:cubicBezTo>
                    <a:pt x="17" y="59"/>
                    <a:pt x="22" y="54"/>
                    <a:pt x="22" y="46"/>
                  </a:cubicBezTo>
                  <a:cubicBezTo>
                    <a:pt x="22" y="23"/>
                    <a:pt x="22" y="23"/>
                    <a:pt x="22" y="23"/>
                  </a:cubicBezTo>
                  <a:cubicBezTo>
                    <a:pt x="100" y="23"/>
                    <a:pt x="100" y="23"/>
                    <a:pt x="100" y="23"/>
                  </a:cubicBezTo>
                  <a:cubicBezTo>
                    <a:pt x="222" y="343"/>
                    <a:pt x="222" y="343"/>
                    <a:pt x="222" y="343"/>
                  </a:cubicBezTo>
                  <a:cubicBezTo>
                    <a:pt x="224" y="347"/>
                    <a:pt x="229" y="350"/>
                    <a:pt x="234" y="350"/>
                  </a:cubicBezTo>
                  <a:cubicBezTo>
                    <a:pt x="554" y="350"/>
                    <a:pt x="554" y="350"/>
                    <a:pt x="554" y="350"/>
                  </a:cubicBezTo>
                  <a:cubicBezTo>
                    <a:pt x="560" y="350"/>
                    <a:pt x="564" y="347"/>
                    <a:pt x="565" y="343"/>
                  </a:cubicBezTo>
                  <a:cubicBezTo>
                    <a:pt x="643" y="133"/>
                    <a:pt x="643" y="133"/>
                    <a:pt x="643" y="133"/>
                  </a:cubicBezTo>
                  <a:cubicBezTo>
                    <a:pt x="644" y="130"/>
                    <a:pt x="644" y="125"/>
                    <a:pt x="642" y="122"/>
                  </a:cubicBezTo>
                  <a:cubicBezTo>
                    <a:pt x="640" y="119"/>
                    <a:pt x="638" y="117"/>
                    <a:pt x="634" y="117"/>
                  </a:cubicBezTo>
                  <a:cubicBezTo>
                    <a:pt x="207" y="55"/>
                    <a:pt x="207" y="55"/>
                    <a:pt x="207" y="55"/>
                  </a:cubicBezTo>
                  <a:cubicBezTo>
                    <a:pt x="199" y="54"/>
                    <a:pt x="194" y="58"/>
                    <a:pt x="193" y="64"/>
                  </a:cubicBezTo>
                  <a:cubicBezTo>
                    <a:pt x="192" y="70"/>
                    <a:pt x="196" y="76"/>
                    <a:pt x="204" y="78"/>
                  </a:cubicBezTo>
                  <a:cubicBezTo>
                    <a:pt x="616" y="138"/>
                    <a:pt x="616" y="138"/>
                    <a:pt x="616" y="138"/>
                  </a:cubicBezTo>
                  <a:cubicBezTo>
                    <a:pt x="546" y="326"/>
                    <a:pt x="546" y="326"/>
                    <a:pt x="546" y="326"/>
                  </a:cubicBezTo>
                  <a:lnTo>
                    <a:pt x="241" y="32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98" name="Freeform 268"/>
            <p:cNvSpPr>
              <a:spLocks noChangeArrowheads="1"/>
            </p:cNvSpPr>
            <p:nvPr/>
          </p:nvSpPr>
          <p:spPr bwMode="auto">
            <a:xfrm>
              <a:off x="642468" y="5902842"/>
              <a:ext cx="50022" cy="50022"/>
            </a:xfrm>
            <a:custGeom>
              <a:avLst/>
              <a:gdLst>
                <a:gd name="T0" fmla="*/ 118 w 119"/>
                <a:gd name="T1" fmla="*/ 58 h 118"/>
                <a:gd name="T2" fmla="*/ 118 w 119"/>
                <a:gd name="T3" fmla="*/ 58 h 118"/>
                <a:gd name="T4" fmla="*/ 60 w 119"/>
                <a:gd name="T5" fmla="*/ 0 h 118"/>
                <a:gd name="T6" fmla="*/ 0 w 119"/>
                <a:gd name="T7" fmla="*/ 58 h 118"/>
                <a:gd name="T8" fmla="*/ 60 w 119"/>
                <a:gd name="T9" fmla="*/ 117 h 118"/>
                <a:gd name="T10" fmla="*/ 118 w 119"/>
                <a:gd name="T11" fmla="*/ 58 h 118"/>
                <a:gd name="T12" fmla="*/ 24 w 119"/>
                <a:gd name="T13" fmla="*/ 58 h 118"/>
                <a:gd name="T14" fmla="*/ 24 w 119"/>
                <a:gd name="T15" fmla="*/ 58 h 118"/>
                <a:gd name="T16" fmla="*/ 60 w 119"/>
                <a:gd name="T17" fmla="*/ 23 h 118"/>
                <a:gd name="T18" fmla="*/ 95 w 119"/>
                <a:gd name="T19" fmla="*/ 58 h 118"/>
                <a:gd name="T20" fmla="*/ 60 w 119"/>
                <a:gd name="T21" fmla="*/ 94 h 118"/>
                <a:gd name="T22" fmla="*/ 24 w 119"/>
                <a:gd name="T23" fmla="*/ 5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118">
                  <a:moveTo>
                    <a:pt x="118" y="58"/>
                  </a:moveTo>
                  <a:lnTo>
                    <a:pt x="118" y="58"/>
                  </a:lnTo>
                  <a:cubicBezTo>
                    <a:pt x="118" y="26"/>
                    <a:pt x="92" y="0"/>
                    <a:pt x="60" y="0"/>
                  </a:cubicBezTo>
                  <a:cubicBezTo>
                    <a:pt x="27" y="0"/>
                    <a:pt x="0" y="26"/>
                    <a:pt x="0" y="58"/>
                  </a:cubicBezTo>
                  <a:cubicBezTo>
                    <a:pt x="0" y="90"/>
                    <a:pt x="27" y="117"/>
                    <a:pt x="60" y="117"/>
                  </a:cubicBezTo>
                  <a:cubicBezTo>
                    <a:pt x="92" y="117"/>
                    <a:pt x="118" y="90"/>
                    <a:pt x="118" y="58"/>
                  </a:cubicBezTo>
                  <a:close/>
                  <a:moveTo>
                    <a:pt x="24" y="58"/>
                  </a:moveTo>
                  <a:lnTo>
                    <a:pt x="24" y="58"/>
                  </a:lnTo>
                  <a:cubicBezTo>
                    <a:pt x="24" y="38"/>
                    <a:pt x="40" y="23"/>
                    <a:pt x="60" y="23"/>
                  </a:cubicBezTo>
                  <a:cubicBezTo>
                    <a:pt x="80" y="23"/>
                    <a:pt x="95" y="38"/>
                    <a:pt x="95" y="58"/>
                  </a:cubicBezTo>
                  <a:cubicBezTo>
                    <a:pt x="95" y="78"/>
                    <a:pt x="80" y="94"/>
                    <a:pt x="60" y="94"/>
                  </a:cubicBezTo>
                  <a:cubicBezTo>
                    <a:pt x="40" y="94"/>
                    <a:pt x="24" y="78"/>
                    <a:pt x="24" y="5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99" name="Freeform 269"/>
            <p:cNvSpPr>
              <a:spLocks noChangeArrowheads="1"/>
            </p:cNvSpPr>
            <p:nvPr/>
          </p:nvSpPr>
          <p:spPr bwMode="auto">
            <a:xfrm>
              <a:off x="712870" y="5902842"/>
              <a:ext cx="50022" cy="50022"/>
            </a:xfrm>
            <a:custGeom>
              <a:avLst/>
              <a:gdLst>
                <a:gd name="T0" fmla="*/ 118 w 119"/>
                <a:gd name="T1" fmla="*/ 58 h 118"/>
                <a:gd name="T2" fmla="*/ 118 w 119"/>
                <a:gd name="T3" fmla="*/ 58 h 118"/>
                <a:gd name="T4" fmla="*/ 59 w 119"/>
                <a:gd name="T5" fmla="*/ 0 h 118"/>
                <a:gd name="T6" fmla="*/ 0 w 119"/>
                <a:gd name="T7" fmla="*/ 58 h 118"/>
                <a:gd name="T8" fmla="*/ 59 w 119"/>
                <a:gd name="T9" fmla="*/ 117 h 118"/>
                <a:gd name="T10" fmla="*/ 118 w 119"/>
                <a:gd name="T11" fmla="*/ 58 h 118"/>
                <a:gd name="T12" fmla="*/ 23 w 119"/>
                <a:gd name="T13" fmla="*/ 58 h 118"/>
                <a:gd name="T14" fmla="*/ 23 w 119"/>
                <a:gd name="T15" fmla="*/ 58 h 118"/>
                <a:gd name="T16" fmla="*/ 59 w 119"/>
                <a:gd name="T17" fmla="*/ 23 h 118"/>
                <a:gd name="T18" fmla="*/ 95 w 119"/>
                <a:gd name="T19" fmla="*/ 58 h 118"/>
                <a:gd name="T20" fmla="*/ 59 w 119"/>
                <a:gd name="T21" fmla="*/ 94 h 118"/>
                <a:gd name="T22" fmla="*/ 23 w 119"/>
                <a:gd name="T23" fmla="*/ 5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118">
                  <a:moveTo>
                    <a:pt x="118" y="58"/>
                  </a:moveTo>
                  <a:lnTo>
                    <a:pt x="118" y="58"/>
                  </a:lnTo>
                  <a:cubicBezTo>
                    <a:pt x="118" y="26"/>
                    <a:pt x="92" y="0"/>
                    <a:pt x="59" y="0"/>
                  </a:cubicBezTo>
                  <a:cubicBezTo>
                    <a:pt x="26" y="0"/>
                    <a:pt x="0" y="26"/>
                    <a:pt x="0" y="58"/>
                  </a:cubicBezTo>
                  <a:cubicBezTo>
                    <a:pt x="0" y="90"/>
                    <a:pt x="26" y="117"/>
                    <a:pt x="59" y="117"/>
                  </a:cubicBezTo>
                  <a:cubicBezTo>
                    <a:pt x="92" y="117"/>
                    <a:pt x="118" y="90"/>
                    <a:pt x="118" y="58"/>
                  </a:cubicBezTo>
                  <a:close/>
                  <a:moveTo>
                    <a:pt x="23" y="58"/>
                  </a:moveTo>
                  <a:lnTo>
                    <a:pt x="23" y="58"/>
                  </a:lnTo>
                  <a:cubicBezTo>
                    <a:pt x="23" y="38"/>
                    <a:pt x="40" y="23"/>
                    <a:pt x="59" y="23"/>
                  </a:cubicBezTo>
                  <a:cubicBezTo>
                    <a:pt x="79" y="23"/>
                    <a:pt x="95" y="38"/>
                    <a:pt x="95" y="58"/>
                  </a:cubicBezTo>
                  <a:cubicBezTo>
                    <a:pt x="95" y="78"/>
                    <a:pt x="79" y="94"/>
                    <a:pt x="59" y="94"/>
                  </a:cubicBezTo>
                  <a:cubicBezTo>
                    <a:pt x="40" y="94"/>
                    <a:pt x="23" y="78"/>
                    <a:pt x="23" y="5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212E35"/>
                </a:solidFill>
                <a:effectLst/>
                <a:uLnTx/>
                <a:uFillTx/>
                <a:latin typeface="Calibri" panose="020F0502020204030204"/>
                <a:ea typeface="+mn-ea"/>
                <a:cs typeface="+mn-cs"/>
              </a:endParaRPr>
            </a:p>
          </p:txBody>
        </p:sp>
      </p:grpSp>
      <p:sp>
        <p:nvSpPr>
          <p:cNvPr id="100" name="Freeform 266"/>
          <p:cNvSpPr>
            <a:spLocks noChangeArrowheads="1"/>
          </p:cNvSpPr>
          <p:nvPr/>
        </p:nvSpPr>
        <p:spPr bwMode="auto">
          <a:xfrm>
            <a:off x="5305782" y="4896119"/>
            <a:ext cx="344074" cy="325965"/>
          </a:xfrm>
          <a:custGeom>
            <a:avLst/>
            <a:gdLst>
              <a:gd name="T0" fmla="*/ 223 w 672"/>
              <a:gd name="T1" fmla="*/ 445 h 637"/>
              <a:gd name="T2" fmla="*/ 223 w 672"/>
              <a:gd name="T3" fmla="*/ 445 h 637"/>
              <a:gd name="T4" fmla="*/ 374 w 672"/>
              <a:gd name="T5" fmla="*/ 386 h 637"/>
              <a:gd name="T6" fmla="*/ 420 w 672"/>
              <a:gd name="T7" fmla="*/ 427 h 637"/>
              <a:gd name="T8" fmla="*/ 414 w 672"/>
              <a:gd name="T9" fmla="*/ 457 h 637"/>
              <a:gd name="T10" fmla="*/ 433 w 672"/>
              <a:gd name="T11" fmla="*/ 496 h 637"/>
              <a:gd name="T12" fmla="*/ 577 w 672"/>
              <a:gd name="T13" fmla="*/ 622 h 637"/>
              <a:gd name="T14" fmla="*/ 614 w 672"/>
              <a:gd name="T15" fmla="*/ 636 h 637"/>
              <a:gd name="T16" fmla="*/ 656 w 672"/>
              <a:gd name="T17" fmla="*/ 618 h 637"/>
              <a:gd name="T18" fmla="*/ 670 w 672"/>
              <a:gd name="T19" fmla="*/ 577 h 637"/>
              <a:gd name="T20" fmla="*/ 652 w 672"/>
              <a:gd name="T21" fmla="*/ 538 h 637"/>
              <a:gd name="T22" fmla="*/ 508 w 672"/>
              <a:gd name="T23" fmla="*/ 412 h 637"/>
              <a:gd name="T24" fmla="*/ 435 w 672"/>
              <a:gd name="T25" fmla="*/ 410 h 637"/>
              <a:gd name="T26" fmla="*/ 389 w 672"/>
              <a:gd name="T27" fmla="*/ 369 h 637"/>
              <a:gd name="T28" fmla="*/ 444 w 672"/>
              <a:gd name="T29" fmla="*/ 222 h 637"/>
              <a:gd name="T30" fmla="*/ 223 w 672"/>
              <a:gd name="T31" fmla="*/ 0 h 637"/>
              <a:gd name="T32" fmla="*/ 0 w 672"/>
              <a:gd name="T33" fmla="*/ 222 h 637"/>
              <a:gd name="T34" fmla="*/ 223 w 672"/>
              <a:gd name="T35" fmla="*/ 445 h 637"/>
              <a:gd name="T36" fmla="*/ 445 w 672"/>
              <a:gd name="T37" fmla="*/ 432 h 637"/>
              <a:gd name="T38" fmla="*/ 445 w 672"/>
              <a:gd name="T39" fmla="*/ 432 h 637"/>
              <a:gd name="T40" fmla="*/ 470 w 672"/>
              <a:gd name="T41" fmla="*/ 421 h 637"/>
              <a:gd name="T42" fmla="*/ 492 w 672"/>
              <a:gd name="T43" fmla="*/ 430 h 637"/>
              <a:gd name="T44" fmla="*/ 637 w 672"/>
              <a:gd name="T45" fmla="*/ 556 h 637"/>
              <a:gd name="T46" fmla="*/ 647 w 672"/>
              <a:gd name="T47" fmla="*/ 578 h 637"/>
              <a:gd name="T48" fmla="*/ 639 w 672"/>
              <a:gd name="T49" fmla="*/ 602 h 637"/>
              <a:gd name="T50" fmla="*/ 592 w 672"/>
              <a:gd name="T51" fmla="*/ 604 h 637"/>
              <a:gd name="T52" fmla="*/ 447 w 672"/>
              <a:gd name="T53" fmla="*/ 478 h 637"/>
              <a:gd name="T54" fmla="*/ 437 w 672"/>
              <a:gd name="T55" fmla="*/ 456 h 637"/>
              <a:gd name="T56" fmla="*/ 445 w 672"/>
              <a:gd name="T57" fmla="*/ 432 h 637"/>
              <a:gd name="T58" fmla="*/ 223 w 672"/>
              <a:gd name="T59" fmla="*/ 23 h 637"/>
              <a:gd name="T60" fmla="*/ 223 w 672"/>
              <a:gd name="T61" fmla="*/ 23 h 637"/>
              <a:gd name="T62" fmla="*/ 421 w 672"/>
              <a:gd name="T63" fmla="*/ 222 h 637"/>
              <a:gd name="T64" fmla="*/ 223 w 672"/>
              <a:gd name="T65" fmla="*/ 421 h 637"/>
              <a:gd name="T66" fmla="*/ 24 w 672"/>
              <a:gd name="T67" fmla="*/ 222 h 637"/>
              <a:gd name="T68" fmla="*/ 223 w 672"/>
              <a:gd name="T69" fmla="*/ 2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2" h="637">
                <a:moveTo>
                  <a:pt x="223" y="445"/>
                </a:moveTo>
                <a:lnTo>
                  <a:pt x="223" y="445"/>
                </a:lnTo>
                <a:cubicBezTo>
                  <a:pt x="281" y="445"/>
                  <a:pt x="334" y="422"/>
                  <a:pt x="374" y="386"/>
                </a:cubicBezTo>
                <a:cubicBezTo>
                  <a:pt x="420" y="427"/>
                  <a:pt x="420" y="427"/>
                  <a:pt x="420" y="427"/>
                </a:cubicBezTo>
                <a:cubicBezTo>
                  <a:pt x="415" y="437"/>
                  <a:pt x="413" y="446"/>
                  <a:pt x="414" y="457"/>
                </a:cubicBezTo>
                <a:cubicBezTo>
                  <a:pt x="414" y="472"/>
                  <a:pt x="421" y="486"/>
                  <a:pt x="433" y="496"/>
                </a:cubicBezTo>
                <a:cubicBezTo>
                  <a:pt x="577" y="622"/>
                  <a:pt x="577" y="622"/>
                  <a:pt x="577" y="622"/>
                </a:cubicBezTo>
                <a:cubicBezTo>
                  <a:pt x="587" y="630"/>
                  <a:pt x="600" y="636"/>
                  <a:pt x="614" y="636"/>
                </a:cubicBezTo>
                <a:cubicBezTo>
                  <a:pt x="631" y="636"/>
                  <a:pt x="645" y="629"/>
                  <a:pt x="656" y="618"/>
                </a:cubicBezTo>
                <a:cubicBezTo>
                  <a:pt x="666" y="607"/>
                  <a:pt x="671" y="592"/>
                  <a:pt x="670" y="577"/>
                </a:cubicBezTo>
                <a:cubicBezTo>
                  <a:pt x="670" y="562"/>
                  <a:pt x="663" y="548"/>
                  <a:pt x="652" y="538"/>
                </a:cubicBezTo>
                <a:cubicBezTo>
                  <a:pt x="508" y="412"/>
                  <a:pt x="508" y="412"/>
                  <a:pt x="508" y="412"/>
                </a:cubicBezTo>
                <a:cubicBezTo>
                  <a:pt x="487" y="394"/>
                  <a:pt x="457" y="393"/>
                  <a:pt x="435" y="410"/>
                </a:cubicBezTo>
                <a:cubicBezTo>
                  <a:pt x="389" y="369"/>
                  <a:pt x="389" y="369"/>
                  <a:pt x="389" y="369"/>
                </a:cubicBezTo>
                <a:cubicBezTo>
                  <a:pt x="424" y="330"/>
                  <a:pt x="444" y="279"/>
                  <a:pt x="444" y="222"/>
                </a:cubicBezTo>
                <a:cubicBezTo>
                  <a:pt x="444" y="99"/>
                  <a:pt x="345" y="0"/>
                  <a:pt x="223" y="0"/>
                </a:cubicBezTo>
                <a:cubicBezTo>
                  <a:pt x="100" y="0"/>
                  <a:pt x="0" y="99"/>
                  <a:pt x="0" y="222"/>
                </a:cubicBezTo>
                <a:cubicBezTo>
                  <a:pt x="0" y="345"/>
                  <a:pt x="100" y="445"/>
                  <a:pt x="223" y="445"/>
                </a:cubicBezTo>
                <a:close/>
                <a:moveTo>
                  <a:pt x="445" y="432"/>
                </a:moveTo>
                <a:lnTo>
                  <a:pt x="445" y="432"/>
                </a:lnTo>
                <a:cubicBezTo>
                  <a:pt x="452" y="425"/>
                  <a:pt x="461" y="421"/>
                  <a:pt x="470" y="421"/>
                </a:cubicBezTo>
                <a:cubicBezTo>
                  <a:pt x="478" y="421"/>
                  <a:pt x="486" y="424"/>
                  <a:pt x="492" y="430"/>
                </a:cubicBezTo>
                <a:cubicBezTo>
                  <a:pt x="637" y="556"/>
                  <a:pt x="637" y="556"/>
                  <a:pt x="637" y="556"/>
                </a:cubicBezTo>
                <a:cubicBezTo>
                  <a:pt x="643" y="562"/>
                  <a:pt x="646" y="569"/>
                  <a:pt x="647" y="578"/>
                </a:cubicBezTo>
                <a:cubicBezTo>
                  <a:pt x="647" y="587"/>
                  <a:pt x="644" y="595"/>
                  <a:pt x="639" y="602"/>
                </a:cubicBezTo>
                <a:cubicBezTo>
                  <a:pt x="628" y="615"/>
                  <a:pt x="606" y="616"/>
                  <a:pt x="592" y="604"/>
                </a:cubicBezTo>
                <a:cubicBezTo>
                  <a:pt x="447" y="478"/>
                  <a:pt x="447" y="478"/>
                  <a:pt x="447" y="478"/>
                </a:cubicBezTo>
                <a:cubicBezTo>
                  <a:pt x="441" y="472"/>
                  <a:pt x="437" y="465"/>
                  <a:pt x="437" y="456"/>
                </a:cubicBezTo>
                <a:cubicBezTo>
                  <a:pt x="437" y="447"/>
                  <a:pt x="439" y="439"/>
                  <a:pt x="445" y="432"/>
                </a:cubicBezTo>
                <a:close/>
                <a:moveTo>
                  <a:pt x="223" y="23"/>
                </a:moveTo>
                <a:lnTo>
                  <a:pt x="223" y="23"/>
                </a:lnTo>
                <a:cubicBezTo>
                  <a:pt x="332" y="23"/>
                  <a:pt x="421" y="113"/>
                  <a:pt x="421" y="222"/>
                </a:cubicBezTo>
                <a:cubicBezTo>
                  <a:pt x="421" y="333"/>
                  <a:pt x="332" y="421"/>
                  <a:pt x="223" y="421"/>
                </a:cubicBezTo>
                <a:cubicBezTo>
                  <a:pt x="112" y="421"/>
                  <a:pt x="24" y="333"/>
                  <a:pt x="24" y="222"/>
                </a:cubicBezTo>
                <a:cubicBezTo>
                  <a:pt x="24" y="113"/>
                  <a:pt x="112" y="23"/>
                  <a:pt x="223" y="23"/>
                </a:cubicBezTo>
                <a:close/>
              </a:path>
            </a:pathLst>
          </a:custGeom>
          <a:solidFill>
            <a:srgbClr val="0078EF"/>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212E35"/>
              </a:solidFill>
              <a:effectLst/>
              <a:uLnTx/>
              <a:uFillTx/>
              <a:latin typeface="Calibri" panose="020F0502020204030204"/>
              <a:ea typeface="+mn-ea"/>
              <a:cs typeface="+mn-cs"/>
            </a:endParaRPr>
          </a:p>
        </p:txBody>
      </p:sp>
      <p:sp>
        <p:nvSpPr>
          <p:cNvPr id="102" name="Rectangle 101"/>
          <p:cNvSpPr/>
          <p:nvPr/>
        </p:nvSpPr>
        <p:spPr bwMode="ltGray">
          <a:xfrm>
            <a:off x="957185" y="5861671"/>
            <a:ext cx="1116000"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12E35"/>
                </a:solidFill>
                <a:effectLst/>
                <a:uLnTx/>
                <a:uFillTx/>
                <a:latin typeface="Calibri" panose="020F0502020204030204"/>
                <a:ea typeface="+mn-ea"/>
                <a:cs typeface="Calibri" panose="020F0502020204030204" pitchFamily="34" charset="0"/>
              </a:rPr>
              <a:t>Physical</a:t>
            </a:r>
          </a:p>
        </p:txBody>
      </p:sp>
      <p:sp>
        <p:nvSpPr>
          <p:cNvPr id="103" name="Rectangle 102"/>
          <p:cNvSpPr/>
          <p:nvPr/>
        </p:nvSpPr>
        <p:spPr bwMode="ltGray">
          <a:xfrm>
            <a:off x="2300346" y="5861671"/>
            <a:ext cx="1116000"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12E35"/>
                </a:solidFill>
                <a:effectLst/>
                <a:uLnTx/>
                <a:uFillTx/>
                <a:latin typeface="Calibri" panose="020F0502020204030204"/>
                <a:ea typeface="+mn-ea"/>
                <a:cs typeface="Calibri" panose="020F0502020204030204" pitchFamily="34" charset="0"/>
              </a:rPr>
              <a:t>Virtual</a:t>
            </a:r>
          </a:p>
        </p:txBody>
      </p:sp>
      <p:sp>
        <p:nvSpPr>
          <p:cNvPr id="104" name="Rectangle 103"/>
          <p:cNvSpPr/>
          <p:nvPr/>
        </p:nvSpPr>
        <p:spPr bwMode="ltGray">
          <a:xfrm>
            <a:off x="3643507" y="5861671"/>
            <a:ext cx="1116000"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12E35"/>
                </a:solidFill>
                <a:effectLst/>
                <a:uLnTx/>
                <a:uFillTx/>
                <a:latin typeface="Calibri" panose="020F0502020204030204"/>
                <a:ea typeface="+mn-ea"/>
                <a:cs typeface="Calibri" panose="020F0502020204030204" pitchFamily="34" charset="0"/>
              </a:rPr>
              <a:t>Cloud</a:t>
            </a:r>
          </a:p>
        </p:txBody>
      </p:sp>
      <p:sp>
        <p:nvSpPr>
          <p:cNvPr id="105" name="Rectangle 104"/>
          <p:cNvSpPr/>
          <p:nvPr/>
        </p:nvSpPr>
        <p:spPr bwMode="ltGray">
          <a:xfrm>
            <a:off x="4986668" y="5861671"/>
            <a:ext cx="1116000"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12E35"/>
                </a:solidFill>
                <a:effectLst/>
                <a:uLnTx/>
                <a:uFillTx/>
                <a:latin typeface="Calibri" panose="020F0502020204030204"/>
                <a:ea typeface="+mn-ea"/>
                <a:cs typeface="Calibri" panose="020F0502020204030204" pitchFamily="34" charset="0"/>
              </a:rPr>
              <a:t>Container</a:t>
            </a:r>
          </a:p>
        </p:txBody>
      </p:sp>
      <p:sp>
        <p:nvSpPr>
          <p:cNvPr id="106" name="Rounded Rectangle 105"/>
          <p:cNvSpPr/>
          <p:nvPr/>
        </p:nvSpPr>
        <p:spPr>
          <a:xfrm>
            <a:off x="961988" y="3318233"/>
            <a:ext cx="1611231" cy="684000"/>
          </a:xfrm>
          <a:prstGeom prst="roundRect">
            <a:avLst>
              <a:gd name="adj" fmla="val 0"/>
            </a:avLst>
          </a:prstGeom>
          <a:noFill/>
          <a:ln w="254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Arial"/>
              </a:rPr>
              <a:t>ITSM</a:t>
            </a:r>
          </a:p>
        </p:txBody>
      </p:sp>
      <p:sp>
        <p:nvSpPr>
          <p:cNvPr id="107" name="Rounded Rectangle 106"/>
          <p:cNvSpPr/>
          <p:nvPr/>
        </p:nvSpPr>
        <p:spPr>
          <a:xfrm>
            <a:off x="960320" y="2527990"/>
            <a:ext cx="5142348" cy="684000"/>
          </a:xfrm>
          <a:prstGeom prst="roundRect">
            <a:avLst>
              <a:gd name="adj" fmla="val 0"/>
            </a:avLst>
          </a:prstGeom>
          <a:noFill/>
          <a:ln w="25400">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Arial"/>
              </a:rPr>
              <a:t>SMAX Studio </a:t>
            </a:r>
          </a:p>
        </p:txBody>
      </p:sp>
      <p:sp>
        <p:nvSpPr>
          <p:cNvPr id="108" name="Rounded Rectangle 107"/>
          <p:cNvSpPr/>
          <p:nvPr/>
        </p:nvSpPr>
        <p:spPr>
          <a:xfrm>
            <a:off x="2723378" y="3319423"/>
            <a:ext cx="1611231" cy="684000"/>
          </a:xfrm>
          <a:prstGeom prst="roundRect">
            <a:avLst>
              <a:gd name="adj" fmla="val 0"/>
            </a:avLst>
          </a:prstGeom>
          <a:noFill/>
          <a:ln w="254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Arial"/>
              </a:rPr>
              <a:t>ITAM</a:t>
            </a:r>
          </a:p>
        </p:txBody>
      </p:sp>
      <p:sp>
        <p:nvSpPr>
          <p:cNvPr id="109" name="Rounded Rectangle 108"/>
          <p:cNvSpPr/>
          <p:nvPr/>
        </p:nvSpPr>
        <p:spPr>
          <a:xfrm>
            <a:off x="4491437" y="3320613"/>
            <a:ext cx="1611231" cy="684000"/>
          </a:xfrm>
          <a:prstGeom prst="roundRect">
            <a:avLst>
              <a:gd name="adj" fmla="val 0"/>
            </a:avLst>
          </a:prstGeom>
          <a:noFill/>
          <a:ln w="2540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Arial"/>
              </a:rPr>
              <a:t>ESM</a:t>
            </a:r>
          </a:p>
        </p:txBody>
      </p:sp>
      <p:sp>
        <p:nvSpPr>
          <p:cNvPr id="111" name="Freeform 40"/>
          <p:cNvSpPr>
            <a:spLocks noChangeAspect="1" noChangeArrowheads="1"/>
          </p:cNvSpPr>
          <p:nvPr/>
        </p:nvSpPr>
        <p:spPr bwMode="auto">
          <a:xfrm>
            <a:off x="4555017" y="3429000"/>
            <a:ext cx="453755" cy="432000"/>
          </a:xfrm>
          <a:custGeom>
            <a:avLst/>
            <a:gdLst>
              <a:gd name="T0" fmla="*/ 628 w 642"/>
              <a:gd name="T1" fmla="*/ 554 h 614"/>
              <a:gd name="T2" fmla="*/ 611 w 642"/>
              <a:gd name="T3" fmla="*/ 530 h 614"/>
              <a:gd name="T4" fmla="*/ 575 w 642"/>
              <a:gd name="T5" fmla="*/ 517 h 614"/>
              <a:gd name="T6" fmla="*/ 583 w 642"/>
              <a:gd name="T7" fmla="*/ 259 h 614"/>
              <a:gd name="T8" fmla="*/ 595 w 642"/>
              <a:gd name="T9" fmla="*/ 200 h 614"/>
              <a:gd name="T10" fmla="*/ 640 w 642"/>
              <a:gd name="T11" fmla="*/ 188 h 614"/>
              <a:gd name="T12" fmla="*/ 631 w 642"/>
              <a:gd name="T13" fmla="*/ 120 h 614"/>
              <a:gd name="T14" fmla="*/ 326 w 642"/>
              <a:gd name="T15" fmla="*/ 1 h 614"/>
              <a:gd name="T16" fmla="*/ 4 w 642"/>
              <a:gd name="T17" fmla="*/ 131 h 614"/>
              <a:gd name="T18" fmla="*/ 15 w 642"/>
              <a:gd name="T19" fmla="*/ 200 h 614"/>
              <a:gd name="T20" fmla="*/ 47 w 642"/>
              <a:gd name="T21" fmla="*/ 247 h 614"/>
              <a:gd name="T22" fmla="*/ 68 w 642"/>
              <a:gd name="T23" fmla="*/ 259 h 614"/>
              <a:gd name="T24" fmla="*/ 42 w 642"/>
              <a:gd name="T25" fmla="*/ 517 h 614"/>
              <a:gd name="T26" fmla="*/ 31 w 642"/>
              <a:gd name="T27" fmla="*/ 554 h 614"/>
              <a:gd name="T28" fmla="*/ 0 w 642"/>
              <a:gd name="T29" fmla="*/ 565 h 614"/>
              <a:gd name="T30" fmla="*/ 12 w 642"/>
              <a:gd name="T31" fmla="*/ 613 h 614"/>
              <a:gd name="T32" fmla="*/ 641 w 642"/>
              <a:gd name="T33" fmla="*/ 602 h 614"/>
              <a:gd name="T34" fmla="*/ 628 w 642"/>
              <a:gd name="T35" fmla="*/ 554 h 614"/>
              <a:gd name="T36" fmla="*/ 26 w 642"/>
              <a:gd name="T37" fmla="*/ 177 h 614"/>
              <a:gd name="T38" fmla="*/ 330 w 642"/>
              <a:gd name="T39" fmla="*/ 25 h 614"/>
              <a:gd name="T40" fmla="*/ 616 w 642"/>
              <a:gd name="T41" fmla="*/ 177 h 614"/>
              <a:gd name="T42" fmla="*/ 485 w 642"/>
              <a:gd name="T43" fmla="*/ 235 h 614"/>
              <a:gd name="T44" fmla="*/ 475 w 642"/>
              <a:gd name="T45" fmla="*/ 235 h 614"/>
              <a:gd name="T46" fmla="*/ 572 w 642"/>
              <a:gd name="T47" fmla="*/ 201 h 614"/>
              <a:gd name="T48" fmla="*/ 563 w 642"/>
              <a:gd name="T49" fmla="*/ 235 h 614"/>
              <a:gd name="T50" fmla="*/ 551 w 642"/>
              <a:gd name="T51" fmla="*/ 517 h 614"/>
              <a:gd name="T52" fmla="*/ 496 w 642"/>
              <a:gd name="T53" fmla="*/ 247 h 614"/>
              <a:gd name="T54" fmla="*/ 464 w 642"/>
              <a:gd name="T55" fmla="*/ 259 h 614"/>
              <a:gd name="T56" fmla="*/ 472 w 642"/>
              <a:gd name="T57" fmla="*/ 259 h 614"/>
              <a:gd name="T58" fmla="*/ 372 w 642"/>
              <a:gd name="T59" fmla="*/ 517 h 614"/>
              <a:gd name="T60" fmla="*/ 382 w 642"/>
              <a:gd name="T61" fmla="*/ 259 h 614"/>
              <a:gd name="T62" fmla="*/ 393 w 642"/>
              <a:gd name="T63" fmla="*/ 200 h 614"/>
              <a:gd name="T64" fmla="*/ 452 w 642"/>
              <a:gd name="T65" fmla="*/ 247 h 614"/>
              <a:gd name="T66" fmla="*/ 282 w 642"/>
              <a:gd name="T67" fmla="*/ 235 h 614"/>
              <a:gd name="T68" fmla="*/ 273 w 642"/>
              <a:gd name="T69" fmla="*/ 235 h 614"/>
              <a:gd name="T70" fmla="*/ 369 w 642"/>
              <a:gd name="T71" fmla="*/ 201 h 614"/>
              <a:gd name="T72" fmla="*/ 361 w 642"/>
              <a:gd name="T73" fmla="*/ 235 h 614"/>
              <a:gd name="T74" fmla="*/ 349 w 642"/>
              <a:gd name="T75" fmla="*/ 517 h 614"/>
              <a:gd name="T76" fmla="*/ 293 w 642"/>
              <a:gd name="T77" fmla="*/ 247 h 614"/>
              <a:gd name="T78" fmla="*/ 262 w 642"/>
              <a:gd name="T79" fmla="*/ 259 h 614"/>
              <a:gd name="T80" fmla="*/ 270 w 642"/>
              <a:gd name="T81" fmla="*/ 259 h 614"/>
              <a:gd name="T82" fmla="*/ 170 w 642"/>
              <a:gd name="T83" fmla="*/ 517 h 614"/>
              <a:gd name="T84" fmla="*/ 179 w 642"/>
              <a:gd name="T85" fmla="*/ 259 h 614"/>
              <a:gd name="T86" fmla="*/ 190 w 642"/>
              <a:gd name="T87" fmla="*/ 200 h 614"/>
              <a:gd name="T88" fmla="*/ 249 w 642"/>
              <a:gd name="T89" fmla="*/ 247 h 614"/>
              <a:gd name="T90" fmla="*/ 80 w 642"/>
              <a:gd name="T91" fmla="*/ 235 h 614"/>
              <a:gd name="T92" fmla="*/ 70 w 642"/>
              <a:gd name="T93" fmla="*/ 235 h 614"/>
              <a:gd name="T94" fmla="*/ 167 w 642"/>
              <a:gd name="T95" fmla="*/ 201 h 614"/>
              <a:gd name="T96" fmla="*/ 159 w 642"/>
              <a:gd name="T97" fmla="*/ 235 h 614"/>
              <a:gd name="T98" fmla="*/ 146 w 642"/>
              <a:gd name="T99" fmla="*/ 517 h 614"/>
              <a:gd name="T100" fmla="*/ 91 w 642"/>
              <a:gd name="T101" fmla="*/ 247 h 614"/>
              <a:gd name="T102" fmla="*/ 617 w 642"/>
              <a:gd name="T103" fmla="*/ 590 h 614"/>
              <a:gd name="T104" fmla="*/ 24 w 642"/>
              <a:gd name="T105" fmla="*/ 590 h 614"/>
              <a:gd name="T106" fmla="*/ 42 w 642"/>
              <a:gd name="T107" fmla="*/ 577 h 614"/>
              <a:gd name="T108" fmla="*/ 54 w 642"/>
              <a:gd name="T109" fmla="*/ 541 h 614"/>
              <a:gd name="T110" fmla="*/ 80 w 642"/>
              <a:gd name="T111" fmla="*/ 541 h 614"/>
              <a:gd name="T112" fmla="*/ 159 w 642"/>
              <a:gd name="T113" fmla="*/ 541 h 614"/>
              <a:gd name="T114" fmla="*/ 282 w 642"/>
              <a:gd name="T115" fmla="*/ 541 h 614"/>
              <a:gd name="T116" fmla="*/ 361 w 642"/>
              <a:gd name="T117" fmla="*/ 541 h 614"/>
              <a:gd name="T118" fmla="*/ 485 w 642"/>
              <a:gd name="T119" fmla="*/ 541 h 614"/>
              <a:gd name="T120" fmla="*/ 564 w 642"/>
              <a:gd name="T121" fmla="*/ 541 h 614"/>
              <a:gd name="T122" fmla="*/ 587 w 642"/>
              <a:gd name="T123" fmla="*/ 565 h 614"/>
              <a:gd name="T124" fmla="*/ 617 w 642"/>
              <a:gd name="T125" fmla="*/ 577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2" h="614">
                <a:moveTo>
                  <a:pt x="628" y="554"/>
                </a:moveTo>
                <a:lnTo>
                  <a:pt x="628" y="554"/>
                </a:lnTo>
                <a:cubicBezTo>
                  <a:pt x="611" y="554"/>
                  <a:pt x="611" y="554"/>
                  <a:pt x="611" y="554"/>
                </a:cubicBezTo>
                <a:cubicBezTo>
                  <a:pt x="611" y="530"/>
                  <a:pt x="611" y="530"/>
                  <a:pt x="611" y="530"/>
                </a:cubicBezTo>
                <a:cubicBezTo>
                  <a:pt x="611" y="523"/>
                  <a:pt x="605" y="517"/>
                  <a:pt x="599" y="517"/>
                </a:cubicBezTo>
                <a:cubicBezTo>
                  <a:pt x="575" y="517"/>
                  <a:pt x="575" y="517"/>
                  <a:pt x="575" y="517"/>
                </a:cubicBezTo>
                <a:cubicBezTo>
                  <a:pt x="575" y="259"/>
                  <a:pt x="575" y="259"/>
                  <a:pt x="575" y="259"/>
                </a:cubicBezTo>
                <a:cubicBezTo>
                  <a:pt x="583" y="259"/>
                  <a:pt x="583" y="259"/>
                  <a:pt x="583" y="259"/>
                </a:cubicBezTo>
                <a:cubicBezTo>
                  <a:pt x="590" y="259"/>
                  <a:pt x="595" y="254"/>
                  <a:pt x="595" y="247"/>
                </a:cubicBezTo>
                <a:cubicBezTo>
                  <a:pt x="595" y="200"/>
                  <a:pt x="595" y="200"/>
                  <a:pt x="595" y="200"/>
                </a:cubicBezTo>
                <a:cubicBezTo>
                  <a:pt x="627" y="200"/>
                  <a:pt x="627" y="200"/>
                  <a:pt x="627" y="200"/>
                </a:cubicBezTo>
                <a:cubicBezTo>
                  <a:pt x="633" y="200"/>
                  <a:pt x="640" y="195"/>
                  <a:pt x="640" y="188"/>
                </a:cubicBezTo>
                <a:cubicBezTo>
                  <a:pt x="640" y="131"/>
                  <a:pt x="640" y="131"/>
                  <a:pt x="640" y="131"/>
                </a:cubicBezTo>
                <a:cubicBezTo>
                  <a:pt x="640" y="126"/>
                  <a:pt x="637" y="122"/>
                  <a:pt x="631" y="120"/>
                </a:cubicBezTo>
                <a:cubicBezTo>
                  <a:pt x="335" y="1"/>
                  <a:pt x="335" y="1"/>
                  <a:pt x="335" y="1"/>
                </a:cubicBezTo>
                <a:cubicBezTo>
                  <a:pt x="332" y="0"/>
                  <a:pt x="328" y="0"/>
                  <a:pt x="326" y="1"/>
                </a:cubicBezTo>
                <a:cubicBezTo>
                  <a:pt x="11" y="120"/>
                  <a:pt x="11" y="120"/>
                  <a:pt x="11" y="120"/>
                </a:cubicBezTo>
                <a:cubicBezTo>
                  <a:pt x="7" y="122"/>
                  <a:pt x="4" y="126"/>
                  <a:pt x="4" y="131"/>
                </a:cubicBezTo>
                <a:cubicBezTo>
                  <a:pt x="4" y="188"/>
                  <a:pt x="4" y="188"/>
                  <a:pt x="4" y="188"/>
                </a:cubicBezTo>
                <a:cubicBezTo>
                  <a:pt x="4" y="195"/>
                  <a:pt x="9" y="200"/>
                  <a:pt x="15" y="200"/>
                </a:cubicBezTo>
                <a:cubicBezTo>
                  <a:pt x="47" y="200"/>
                  <a:pt x="47" y="200"/>
                  <a:pt x="47" y="200"/>
                </a:cubicBezTo>
                <a:cubicBezTo>
                  <a:pt x="47" y="247"/>
                  <a:pt x="47" y="247"/>
                  <a:pt x="47" y="247"/>
                </a:cubicBezTo>
                <a:cubicBezTo>
                  <a:pt x="47" y="254"/>
                  <a:pt x="53" y="259"/>
                  <a:pt x="59" y="259"/>
                </a:cubicBezTo>
                <a:cubicBezTo>
                  <a:pt x="68" y="259"/>
                  <a:pt x="68" y="259"/>
                  <a:pt x="68" y="259"/>
                </a:cubicBezTo>
                <a:cubicBezTo>
                  <a:pt x="68" y="517"/>
                  <a:pt x="68" y="517"/>
                  <a:pt x="68" y="517"/>
                </a:cubicBezTo>
                <a:cubicBezTo>
                  <a:pt x="42" y="517"/>
                  <a:pt x="42" y="517"/>
                  <a:pt x="42" y="517"/>
                </a:cubicBezTo>
                <a:cubicBezTo>
                  <a:pt x="36" y="517"/>
                  <a:pt x="31" y="523"/>
                  <a:pt x="31" y="530"/>
                </a:cubicBezTo>
                <a:cubicBezTo>
                  <a:pt x="31" y="554"/>
                  <a:pt x="31" y="554"/>
                  <a:pt x="31" y="554"/>
                </a:cubicBezTo>
                <a:cubicBezTo>
                  <a:pt x="12" y="554"/>
                  <a:pt x="12" y="554"/>
                  <a:pt x="12" y="554"/>
                </a:cubicBezTo>
                <a:cubicBezTo>
                  <a:pt x="6" y="554"/>
                  <a:pt x="0" y="559"/>
                  <a:pt x="0" y="565"/>
                </a:cubicBezTo>
                <a:cubicBezTo>
                  <a:pt x="0" y="602"/>
                  <a:pt x="0" y="602"/>
                  <a:pt x="0" y="602"/>
                </a:cubicBezTo>
                <a:cubicBezTo>
                  <a:pt x="0" y="608"/>
                  <a:pt x="6" y="613"/>
                  <a:pt x="12" y="613"/>
                </a:cubicBezTo>
                <a:cubicBezTo>
                  <a:pt x="628" y="613"/>
                  <a:pt x="628" y="613"/>
                  <a:pt x="628" y="613"/>
                </a:cubicBezTo>
                <a:cubicBezTo>
                  <a:pt x="636" y="613"/>
                  <a:pt x="641" y="608"/>
                  <a:pt x="641" y="602"/>
                </a:cubicBezTo>
                <a:cubicBezTo>
                  <a:pt x="641" y="565"/>
                  <a:pt x="641" y="565"/>
                  <a:pt x="641" y="565"/>
                </a:cubicBezTo>
                <a:cubicBezTo>
                  <a:pt x="641" y="559"/>
                  <a:pt x="636" y="554"/>
                  <a:pt x="628" y="554"/>
                </a:cubicBezTo>
                <a:close/>
                <a:moveTo>
                  <a:pt x="26" y="177"/>
                </a:moveTo>
                <a:lnTo>
                  <a:pt x="26" y="177"/>
                </a:lnTo>
                <a:cubicBezTo>
                  <a:pt x="26" y="140"/>
                  <a:pt x="26" y="140"/>
                  <a:pt x="26" y="140"/>
                </a:cubicBezTo>
                <a:cubicBezTo>
                  <a:pt x="330" y="25"/>
                  <a:pt x="330" y="25"/>
                  <a:pt x="330" y="25"/>
                </a:cubicBezTo>
                <a:cubicBezTo>
                  <a:pt x="616" y="139"/>
                  <a:pt x="616" y="139"/>
                  <a:pt x="616" y="139"/>
                </a:cubicBezTo>
                <a:cubicBezTo>
                  <a:pt x="616" y="177"/>
                  <a:pt x="616" y="177"/>
                  <a:pt x="616" y="177"/>
                </a:cubicBezTo>
                <a:lnTo>
                  <a:pt x="26" y="177"/>
                </a:lnTo>
                <a:close/>
                <a:moveTo>
                  <a:pt x="485" y="235"/>
                </a:moveTo>
                <a:lnTo>
                  <a:pt x="485" y="235"/>
                </a:lnTo>
                <a:cubicBezTo>
                  <a:pt x="475" y="235"/>
                  <a:pt x="475" y="235"/>
                  <a:pt x="475" y="235"/>
                </a:cubicBezTo>
                <a:cubicBezTo>
                  <a:pt x="475" y="201"/>
                  <a:pt x="475" y="201"/>
                  <a:pt x="475" y="201"/>
                </a:cubicBezTo>
                <a:cubicBezTo>
                  <a:pt x="572" y="201"/>
                  <a:pt x="572" y="201"/>
                  <a:pt x="572" y="201"/>
                </a:cubicBezTo>
                <a:cubicBezTo>
                  <a:pt x="572" y="235"/>
                  <a:pt x="572" y="235"/>
                  <a:pt x="572" y="235"/>
                </a:cubicBezTo>
                <a:cubicBezTo>
                  <a:pt x="563" y="235"/>
                  <a:pt x="563" y="235"/>
                  <a:pt x="563" y="235"/>
                </a:cubicBezTo>
                <a:cubicBezTo>
                  <a:pt x="556" y="235"/>
                  <a:pt x="551" y="241"/>
                  <a:pt x="551" y="247"/>
                </a:cubicBezTo>
                <a:cubicBezTo>
                  <a:pt x="551" y="517"/>
                  <a:pt x="551" y="517"/>
                  <a:pt x="551" y="517"/>
                </a:cubicBezTo>
                <a:cubicBezTo>
                  <a:pt x="496" y="517"/>
                  <a:pt x="496" y="517"/>
                  <a:pt x="496" y="517"/>
                </a:cubicBezTo>
                <a:cubicBezTo>
                  <a:pt x="496" y="247"/>
                  <a:pt x="496" y="247"/>
                  <a:pt x="496" y="247"/>
                </a:cubicBezTo>
                <a:cubicBezTo>
                  <a:pt x="496" y="241"/>
                  <a:pt x="491" y="235"/>
                  <a:pt x="485" y="235"/>
                </a:cubicBezTo>
                <a:close/>
                <a:moveTo>
                  <a:pt x="464" y="259"/>
                </a:moveTo>
                <a:lnTo>
                  <a:pt x="464" y="259"/>
                </a:lnTo>
                <a:cubicBezTo>
                  <a:pt x="472" y="259"/>
                  <a:pt x="472" y="259"/>
                  <a:pt x="472" y="259"/>
                </a:cubicBezTo>
                <a:cubicBezTo>
                  <a:pt x="472" y="517"/>
                  <a:pt x="472" y="517"/>
                  <a:pt x="472" y="517"/>
                </a:cubicBezTo>
                <a:cubicBezTo>
                  <a:pt x="372" y="517"/>
                  <a:pt x="372" y="517"/>
                  <a:pt x="372" y="517"/>
                </a:cubicBezTo>
                <a:cubicBezTo>
                  <a:pt x="372" y="259"/>
                  <a:pt x="372" y="259"/>
                  <a:pt x="372" y="259"/>
                </a:cubicBezTo>
                <a:cubicBezTo>
                  <a:pt x="382" y="259"/>
                  <a:pt x="382" y="259"/>
                  <a:pt x="382" y="259"/>
                </a:cubicBezTo>
                <a:cubicBezTo>
                  <a:pt x="388" y="259"/>
                  <a:pt x="393" y="254"/>
                  <a:pt x="393" y="247"/>
                </a:cubicBezTo>
                <a:cubicBezTo>
                  <a:pt x="393" y="200"/>
                  <a:pt x="393" y="200"/>
                  <a:pt x="393" y="200"/>
                </a:cubicBezTo>
                <a:cubicBezTo>
                  <a:pt x="452" y="200"/>
                  <a:pt x="452" y="200"/>
                  <a:pt x="452" y="200"/>
                </a:cubicBezTo>
                <a:cubicBezTo>
                  <a:pt x="452" y="247"/>
                  <a:pt x="452" y="247"/>
                  <a:pt x="452" y="247"/>
                </a:cubicBezTo>
                <a:cubicBezTo>
                  <a:pt x="452" y="254"/>
                  <a:pt x="458" y="259"/>
                  <a:pt x="464" y="259"/>
                </a:cubicBezTo>
                <a:close/>
                <a:moveTo>
                  <a:pt x="282" y="235"/>
                </a:moveTo>
                <a:lnTo>
                  <a:pt x="282" y="235"/>
                </a:lnTo>
                <a:cubicBezTo>
                  <a:pt x="273" y="235"/>
                  <a:pt x="273" y="235"/>
                  <a:pt x="273" y="235"/>
                </a:cubicBezTo>
                <a:cubicBezTo>
                  <a:pt x="273" y="201"/>
                  <a:pt x="273" y="201"/>
                  <a:pt x="273" y="201"/>
                </a:cubicBezTo>
                <a:cubicBezTo>
                  <a:pt x="369" y="201"/>
                  <a:pt x="369" y="201"/>
                  <a:pt x="369" y="201"/>
                </a:cubicBezTo>
                <a:cubicBezTo>
                  <a:pt x="369" y="235"/>
                  <a:pt x="369" y="235"/>
                  <a:pt x="369" y="235"/>
                </a:cubicBezTo>
                <a:cubicBezTo>
                  <a:pt x="361" y="235"/>
                  <a:pt x="361" y="235"/>
                  <a:pt x="361" y="235"/>
                </a:cubicBezTo>
                <a:cubicBezTo>
                  <a:pt x="354" y="235"/>
                  <a:pt x="349" y="241"/>
                  <a:pt x="349" y="247"/>
                </a:cubicBezTo>
                <a:cubicBezTo>
                  <a:pt x="349" y="517"/>
                  <a:pt x="349" y="517"/>
                  <a:pt x="349" y="517"/>
                </a:cubicBezTo>
                <a:cubicBezTo>
                  <a:pt x="293" y="517"/>
                  <a:pt x="293" y="517"/>
                  <a:pt x="293" y="517"/>
                </a:cubicBezTo>
                <a:cubicBezTo>
                  <a:pt x="293" y="247"/>
                  <a:pt x="293" y="247"/>
                  <a:pt x="293" y="247"/>
                </a:cubicBezTo>
                <a:cubicBezTo>
                  <a:pt x="293" y="241"/>
                  <a:pt x="288" y="235"/>
                  <a:pt x="282" y="235"/>
                </a:cubicBezTo>
                <a:close/>
                <a:moveTo>
                  <a:pt x="262" y="259"/>
                </a:moveTo>
                <a:lnTo>
                  <a:pt x="262" y="259"/>
                </a:lnTo>
                <a:cubicBezTo>
                  <a:pt x="270" y="259"/>
                  <a:pt x="270" y="259"/>
                  <a:pt x="270" y="259"/>
                </a:cubicBezTo>
                <a:cubicBezTo>
                  <a:pt x="270" y="517"/>
                  <a:pt x="270" y="517"/>
                  <a:pt x="270" y="517"/>
                </a:cubicBezTo>
                <a:cubicBezTo>
                  <a:pt x="170" y="517"/>
                  <a:pt x="170" y="517"/>
                  <a:pt x="170" y="517"/>
                </a:cubicBezTo>
                <a:cubicBezTo>
                  <a:pt x="170" y="259"/>
                  <a:pt x="170" y="259"/>
                  <a:pt x="170" y="259"/>
                </a:cubicBezTo>
                <a:cubicBezTo>
                  <a:pt x="179" y="259"/>
                  <a:pt x="179" y="259"/>
                  <a:pt x="179" y="259"/>
                </a:cubicBezTo>
                <a:cubicBezTo>
                  <a:pt x="185" y="259"/>
                  <a:pt x="190" y="254"/>
                  <a:pt x="190" y="247"/>
                </a:cubicBezTo>
                <a:cubicBezTo>
                  <a:pt x="190" y="200"/>
                  <a:pt x="190" y="200"/>
                  <a:pt x="190" y="200"/>
                </a:cubicBezTo>
                <a:cubicBezTo>
                  <a:pt x="249" y="200"/>
                  <a:pt x="249" y="200"/>
                  <a:pt x="249" y="200"/>
                </a:cubicBezTo>
                <a:cubicBezTo>
                  <a:pt x="249" y="247"/>
                  <a:pt x="249" y="247"/>
                  <a:pt x="249" y="247"/>
                </a:cubicBezTo>
                <a:cubicBezTo>
                  <a:pt x="249" y="254"/>
                  <a:pt x="255" y="259"/>
                  <a:pt x="262" y="259"/>
                </a:cubicBezTo>
                <a:close/>
                <a:moveTo>
                  <a:pt x="80" y="235"/>
                </a:moveTo>
                <a:lnTo>
                  <a:pt x="80" y="235"/>
                </a:lnTo>
                <a:cubicBezTo>
                  <a:pt x="70" y="235"/>
                  <a:pt x="70" y="235"/>
                  <a:pt x="70" y="235"/>
                </a:cubicBezTo>
                <a:cubicBezTo>
                  <a:pt x="70" y="201"/>
                  <a:pt x="70" y="201"/>
                  <a:pt x="70" y="201"/>
                </a:cubicBezTo>
                <a:cubicBezTo>
                  <a:pt x="167" y="201"/>
                  <a:pt x="167" y="201"/>
                  <a:pt x="167" y="201"/>
                </a:cubicBezTo>
                <a:cubicBezTo>
                  <a:pt x="167" y="235"/>
                  <a:pt x="167" y="235"/>
                  <a:pt x="167" y="235"/>
                </a:cubicBezTo>
                <a:cubicBezTo>
                  <a:pt x="159" y="235"/>
                  <a:pt x="159" y="235"/>
                  <a:pt x="159" y="235"/>
                </a:cubicBezTo>
                <a:cubicBezTo>
                  <a:pt x="151" y="235"/>
                  <a:pt x="146" y="241"/>
                  <a:pt x="146" y="247"/>
                </a:cubicBezTo>
                <a:cubicBezTo>
                  <a:pt x="146" y="517"/>
                  <a:pt x="146" y="517"/>
                  <a:pt x="146" y="517"/>
                </a:cubicBezTo>
                <a:cubicBezTo>
                  <a:pt x="91" y="517"/>
                  <a:pt x="91" y="517"/>
                  <a:pt x="91" y="517"/>
                </a:cubicBezTo>
                <a:cubicBezTo>
                  <a:pt x="91" y="247"/>
                  <a:pt x="91" y="247"/>
                  <a:pt x="91" y="247"/>
                </a:cubicBezTo>
                <a:cubicBezTo>
                  <a:pt x="91" y="241"/>
                  <a:pt x="86" y="235"/>
                  <a:pt x="80" y="235"/>
                </a:cubicBezTo>
                <a:close/>
                <a:moveTo>
                  <a:pt x="617" y="590"/>
                </a:moveTo>
                <a:lnTo>
                  <a:pt x="617" y="590"/>
                </a:lnTo>
                <a:cubicBezTo>
                  <a:pt x="24" y="590"/>
                  <a:pt x="24" y="590"/>
                  <a:pt x="24" y="590"/>
                </a:cubicBezTo>
                <a:cubicBezTo>
                  <a:pt x="24" y="577"/>
                  <a:pt x="24" y="577"/>
                  <a:pt x="24" y="577"/>
                </a:cubicBezTo>
                <a:cubicBezTo>
                  <a:pt x="42" y="577"/>
                  <a:pt x="42" y="577"/>
                  <a:pt x="42" y="577"/>
                </a:cubicBezTo>
                <a:cubicBezTo>
                  <a:pt x="48" y="577"/>
                  <a:pt x="54" y="572"/>
                  <a:pt x="54" y="565"/>
                </a:cubicBezTo>
                <a:cubicBezTo>
                  <a:pt x="54" y="541"/>
                  <a:pt x="54" y="541"/>
                  <a:pt x="54" y="541"/>
                </a:cubicBezTo>
                <a:cubicBezTo>
                  <a:pt x="80" y="541"/>
                  <a:pt x="80" y="541"/>
                  <a:pt x="80" y="541"/>
                </a:cubicBezTo>
                <a:lnTo>
                  <a:pt x="80" y="541"/>
                </a:lnTo>
                <a:cubicBezTo>
                  <a:pt x="159" y="541"/>
                  <a:pt x="159" y="541"/>
                  <a:pt x="159" y="541"/>
                </a:cubicBezTo>
                <a:lnTo>
                  <a:pt x="159" y="541"/>
                </a:lnTo>
                <a:cubicBezTo>
                  <a:pt x="282" y="541"/>
                  <a:pt x="282" y="541"/>
                  <a:pt x="282" y="541"/>
                </a:cubicBezTo>
                <a:lnTo>
                  <a:pt x="282" y="541"/>
                </a:lnTo>
                <a:cubicBezTo>
                  <a:pt x="361" y="541"/>
                  <a:pt x="361" y="541"/>
                  <a:pt x="361" y="541"/>
                </a:cubicBezTo>
                <a:lnTo>
                  <a:pt x="361" y="541"/>
                </a:lnTo>
                <a:cubicBezTo>
                  <a:pt x="484" y="541"/>
                  <a:pt x="484" y="541"/>
                  <a:pt x="484" y="541"/>
                </a:cubicBezTo>
                <a:lnTo>
                  <a:pt x="485" y="541"/>
                </a:lnTo>
                <a:cubicBezTo>
                  <a:pt x="563" y="541"/>
                  <a:pt x="563" y="541"/>
                  <a:pt x="563" y="541"/>
                </a:cubicBezTo>
                <a:cubicBezTo>
                  <a:pt x="564" y="541"/>
                  <a:pt x="564" y="541"/>
                  <a:pt x="564" y="541"/>
                </a:cubicBezTo>
                <a:cubicBezTo>
                  <a:pt x="587" y="541"/>
                  <a:pt x="587" y="541"/>
                  <a:pt x="587" y="541"/>
                </a:cubicBezTo>
                <a:cubicBezTo>
                  <a:pt x="587" y="565"/>
                  <a:pt x="587" y="565"/>
                  <a:pt x="587" y="565"/>
                </a:cubicBezTo>
                <a:cubicBezTo>
                  <a:pt x="587" y="572"/>
                  <a:pt x="592" y="577"/>
                  <a:pt x="599" y="577"/>
                </a:cubicBezTo>
                <a:cubicBezTo>
                  <a:pt x="617" y="577"/>
                  <a:pt x="617" y="577"/>
                  <a:pt x="617" y="577"/>
                </a:cubicBezTo>
                <a:lnTo>
                  <a:pt x="617" y="590"/>
                </a:lnTo>
                <a:close/>
              </a:path>
            </a:pathLst>
          </a:custGeom>
          <a:solidFill>
            <a:srgbClr val="0078EF"/>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outcomes enabled </a:t>
            </a:r>
            <a:r>
              <a:rPr lang="en-US" dirty="0">
                <a:solidFill>
                  <a:schemeClr val="tx1">
                    <a:lumMod val="95000"/>
                    <a:lumOff val="5000"/>
                  </a:schemeClr>
                </a:solidFill>
              </a:rPr>
              <a:t>by SM </a:t>
            </a:r>
            <a:r>
              <a:rPr lang="en-US" dirty="0"/>
              <a:t>Automation</a:t>
            </a:r>
          </a:p>
        </p:txBody>
      </p:sp>
      <p:sp>
        <p:nvSpPr>
          <p:cNvPr id="5" name="Slide Number Placeholder 4"/>
          <p:cNvSpPr>
            <a:spLocks noGrp="1"/>
          </p:cNvSpPr>
          <p:nvPr>
            <p:ph type="sldNum" sz="quarter" idx="4"/>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0FB999A9-77CE-4AD1-9911-24A29F08BC34}" type="slidenum">
              <a:rPr kumimoji="0" lang="en-US" sz="1100" b="0" i="0" u="none" strike="noStrike" kern="1200" cap="none" spc="0" normalizeH="0" baseline="0" noProof="0" smtClean="0">
                <a:ln>
                  <a:noFill/>
                </a:ln>
                <a:solidFill>
                  <a:srgbClr val="FFFFFF">
                    <a:lumMod val="75000"/>
                  </a:srgb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srgbClr val="FFFFFF">
                  <a:lumMod val="75000"/>
                </a:srgbClr>
              </a:solidFill>
              <a:effectLst/>
              <a:uLnTx/>
              <a:uFillTx/>
              <a:latin typeface="Calibri" panose="020F0502020204030204"/>
              <a:ea typeface="+mn-ea"/>
              <a:cs typeface="+mn-cs"/>
            </a:endParaRPr>
          </a:p>
        </p:txBody>
      </p:sp>
      <p:sp>
        <p:nvSpPr>
          <p:cNvPr id="19" name="TextBox 18"/>
          <p:cNvSpPr txBox="1"/>
          <p:nvPr/>
        </p:nvSpPr>
        <p:spPr>
          <a:xfrm>
            <a:off x="3004088" y="1279010"/>
            <a:ext cx="2743200" cy="2183199"/>
          </a:xfrm>
          <a:prstGeom prst="rect">
            <a:avLst/>
          </a:prstGeom>
          <a:noFill/>
        </p:spPr>
        <p:txBody>
          <a:bodyPr wrap="square" lIns="0" tIns="0" rIns="0" bIns="0" rtlCol="0" anchor="ctr">
            <a:noAutofit/>
          </a:bodyPr>
          <a:lstStyle/>
          <a:p>
            <a:pPr marL="0" marR="0" lvl="0" indent="0" algn="l" defTabSz="914377" rtl="0" eaLnBrk="1" fontAlgn="auto" latinLnBrk="0" hangingPunct="1">
              <a:lnSpc>
                <a:spcPct val="100000"/>
              </a:lnSpc>
              <a:spcBef>
                <a:spcPts val="0"/>
              </a:spcBef>
              <a:spcAft>
                <a:spcPts val="900"/>
              </a:spcAft>
              <a:buClrTx/>
              <a:buSzTx/>
              <a:buFontTx/>
              <a:buNone/>
              <a:tabLst/>
              <a:defRPr/>
            </a:pP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Automated ticket handling</a:t>
            </a:r>
          </a:p>
          <a:p>
            <a:pPr marL="0" marR="0" lvl="0" indent="0" algn="l" defTabSz="914377" rtl="0" eaLnBrk="1" fontAlgn="auto" latinLnBrk="0" hangingPunct="1">
              <a:lnSpc>
                <a:spcPct val="100000"/>
              </a:lnSpc>
              <a:spcBef>
                <a:spcPts val="0"/>
              </a:spcBef>
              <a:spcAft>
                <a:spcPts val="900"/>
              </a:spcAft>
              <a:buClrTx/>
              <a:buSzTx/>
              <a:buFontTx/>
              <a:buNone/>
              <a:tabLst/>
              <a:defRPr/>
            </a:pP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Intelligent knowledge delivery</a:t>
            </a:r>
          </a:p>
          <a:p>
            <a:pPr marL="0" marR="0" lvl="0" indent="0" algn="l" defTabSz="914377" rtl="0" eaLnBrk="1" fontAlgn="auto" latinLnBrk="0" hangingPunct="1">
              <a:lnSpc>
                <a:spcPct val="100000"/>
              </a:lnSpc>
              <a:spcBef>
                <a:spcPts val="0"/>
              </a:spcBef>
              <a:spcAft>
                <a:spcPts val="900"/>
              </a:spcAft>
              <a:buClrTx/>
              <a:buSzTx/>
              <a:buFontTx/>
              <a:buNone/>
              <a:tabLst/>
              <a:defRPr/>
            </a:pP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Engaging experience </a:t>
            </a:r>
          </a:p>
        </p:txBody>
      </p:sp>
      <p:sp>
        <p:nvSpPr>
          <p:cNvPr id="20" name="TextBox 19"/>
          <p:cNvSpPr txBox="1"/>
          <p:nvPr/>
        </p:nvSpPr>
        <p:spPr>
          <a:xfrm>
            <a:off x="5990290" y="1279010"/>
            <a:ext cx="2972675" cy="2130546"/>
          </a:xfrm>
          <a:prstGeom prst="rect">
            <a:avLst/>
          </a:prstGeom>
          <a:noFill/>
        </p:spPr>
        <p:txBody>
          <a:bodyPr wrap="square" lIns="0" tIns="0" rIns="0" bIns="0" rtlCol="0" anchor="ctr">
            <a:noAutofit/>
          </a:bodyPr>
          <a:lstStyle/>
          <a:p>
            <a:pPr marL="0" marR="0" lvl="0" indent="0" algn="r" defTabSz="91437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Efficient ticket handling</a:t>
            </a:r>
          </a:p>
          <a:p>
            <a:pPr marL="0" marR="0" lvl="0" indent="0" algn="r" defTabSz="91437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Proactive</a:t>
            </a:r>
          </a:p>
          <a:p>
            <a:pPr marL="0" marR="0" lvl="0" indent="0" algn="r" defTabSz="91437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Task automation</a:t>
            </a:r>
          </a:p>
          <a:p>
            <a:pPr marL="0" marR="0" lvl="0" indent="0" algn="r" defTabSz="91437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Accurate, up-to-date</a:t>
            </a:r>
            <a:b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asset information</a:t>
            </a:r>
          </a:p>
        </p:txBody>
      </p:sp>
      <p:grpSp>
        <p:nvGrpSpPr>
          <p:cNvPr id="23" name="Group 22"/>
          <p:cNvGrpSpPr/>
          <p:nvPr/>
        </p:nvGrpSpPr>
        <p:grpSpPr>
          <a:xfrm>
            <a:off x="609440" y="1279010"/>
            <a:ext cx="2194560" cy="2194560"/>
            <a:chOff x="777240" y="1752600"/>
            <a:chExt cx="2194560" cy="2194560"/>
          </a:xfrm>
        </p:grpSpPr>
        <p:sp>
          <p:nvSpPr>
            <p:cNvPr id="24" name="TextBox 23"/>
            <p:cNvSpPr txBox="1"/>
            <p:nvPr/>
          </p:nvSpPr>
          <p:spPr>
            <a:xfrm>
              <a:off x="883920" y="3083304"/>
              <a:ext cx="1981200" cy="615553"/>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12E35"/>
                  </a:solidFill>
                  <a:effectLst/>
                  <a:uLnTx/>
                  <a:uFillTx/>
                  <a:latin typeface="Calibri" panose="020F0502020204030204"/>
                  <a:ea typeface="+mn-ea"/>
                  <a:cs typeface="Arial" panose="020B0604020202020204" pitchFamily="34" charset="0"/>
                </a:rPr>
                <a:t>Improved user experience</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31" y="1984402"/>
              <a:ext cx="935445" cy="935445"/>
            </a:xfrm>
            <a:prstGeom prst="rect">
              <a:avLst/>
            </a:prstGeom>
          </p:spPr>
        </p:pic>
        <p:sp>
          <p:nvSpPr>
            <p:cNvPr id="26" name="Rectangle 25"/>
            <p:cNvSpPr>
              <a:spLocks noChangeAspect="1"/>
            </p:cNvSpPr>
            <p:nvPr/>
          </p:nvSpPr>
          <p:spPr bwMode="ltGray">
            <a:xfrm>
              <a:off x="777240" y="1752600"/>
              <a:ext cx="2194560" cy="219456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endParaRPr>
            </a:p>
          </p:txBody>
        </p:sp>
      </p:grpSp>
      <p:grpSp>
        <p:nvGrpSpPr>
          <p:cNvPr id="27" name="Group 26"/>
          <p:cNvGrpSpPr/>
          <p:nvPr/>
        </p:nvGrpSpPr>
        <p:grpSpPr>
          <a:xfrm>
            <a:off x="9168509" y="1279010"/>
            <a:ext cx="2194560" cy="2194560"/>
            <a:chOff x="9211254" y="1678494"/>
            <a:chExt cx="2194560" cy="2194560"/>
          </a:xfrm>
        </p:grpSpPr>
        <p:sp>
          <p:nvSpPr>
            <p:cNvPr id="28" name="TextBox 27"/>
            <p:cNvSpPr txBox="1"/>
            <p:nvPr/>
          </p:nvSpPr>
          <p:spPr>
            <a:xfrm>
              <a:off x="9397944" y="3010634"/>
              <a:ext cx="1821180" cy="615553"/>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12E35"/>
                  </a:solidFill>
                  <a:effectLst/>
                  <a:uLnTx/>
                  <a:uFillTx/>
                  <a:latin typeface="Calibri" panose="020F0502020204030204"/>
                  <a:ea typeface="+mn-ea"/>
                  <a:cs typeface="Arial" panose="020B0604020202020204" pitchFamily="34" charset="0"/>
                </a:rPr>
                <a:t>Increased staff efficiency</a:t>
              </a: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9434" y="2007541"/>
              <a:ext cx="838200" cy="838200"/>
            </a:xfrm>
            <a:prstGeom prst="rect">
              <a:avLst/>
            </a:prstGeom>
          </p:spPr>
        </p:pic>
        <p:sp>
          <p:nvSpPr>
            <p:cNvPr id="30" name="Rectangle 29"/>
            <p:cNvSpPr>
              <a:spLocks noChangeAspect="1"/>
            </p:cNvSpPr>
            <p:nvPr/>
          </p:nvSpPr>
          <p:spPr bwMode="ltGray">
            <a:xfrm>
              <a:off x="9211254" y="1678494"/>
              <a:ext cx="2194560" cy="219456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endParaRPr>
            </a:p>
          </p:txBody>
        </p:sp>
      </p:grpSp>
      <p:sp>
        <p:nvSpPr>
          <p:cNvPr id="18" name="Rectangle 17"/>
          <p:cNvSpPr/>
          <p:nvPr/>
        </p:nvSpPr>
        <p:spPr bwMode="ltGray">
          <a:xfrm>
            <a:off x="947585" y="3785364"/>
            <a:ext cx="2416618" cy="252126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1" name="Rectangle 20"/>
          <p:cNvSpPr/>
          <p:nvPr/>
        </p:nvSpPr>
        <p:spPr bwMode="ltGray">
          <a:xfrm>
            <a:off x="4415485" y="3802617"/>
            <a:ext cx="2416618" cy="252126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CACACA"/>
              </a:solidFill>
              <a:effectLst/>
              <a:uLnTx/>
              <a:uFillTx/>
              <a:latin typeface="Calibri" panose="020F0502020204030204" pitchFamily="34" charset="0"/>
              <a:ea typeface="+mn-ea"/>
              <a:cs typeface="Calibri" panose="020F0502020204030204" pitchFamily="34" charset="0"/>
            </a:endParaRPr>
          </a:p>
        </p:txBody>
      </p:sp>
      <p:sp>
        <p:nvSpPr>
          <p:cNvPr id="22" name="Rectangle 21"/>
          <p:cNvSpPr/>
          <p:nvPr/>
        </p:nvSpPr>
        <p:spPr bwMode="ltGray">
          <a:xfrm>
            <a:off x="7883322" y="3802617"/>
            <a:ext cx="2416618" cy="252126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1" name="Text Placeholder 5"/>
          <p:cNvSpPr txBox="1">
            <a:spLocks/>
          </p:cNvSpPr>
          <p:nvPr/>
        </p:nvSpPr>
        <p:spPr>
          <a:xfrm>
            <a:off x="993557" y="4146162"/>
            <a:ext cx="2349561" cy="20907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1200"/>
              </a:spcAft>
              <a:buClrTx/>
              <a:buSzTx/>
              <a:buFont typeface="Wingdings" panose="05000000000000000000" pitchFamily="2" charset="2"/>
              <a:buNone/>
              <a:tabLst/>
              <a:defRPr/>
            </a:pPr>
            <a:endParaRPr kumimoji="0" lang="en-US" sz="1600" b="1" i="0" u="none" strike="noStrike" kern="1200" cap="none" spc="0" normalizeH="0" baseline="0" noProof="0" dirty="0">
              <a:ln>
                <a:noFill/>
              </a:ln>
              <a:solidFill>
                <a:srgbClr val="212E35"/>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200"/>
              </a:spcBef>
              <a:spcAft>
                <a:spcPts val="120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212E35"/>
                </a:solidFill>
                <a:effectLst/>
                <a:uLnTx/>
                <a:uFillTx/>
                <a:latin typeface="Calibri" panose="020F0502020204030204"/>
                <a:ea typeface="+mn-ea"/>
                <a:cs typeface="+mn-cs"/>
              </a:rPr>
              <a:t>Ticket self-management delivers a </a:t>
            </a:r>
            <a:r>
              <a:rPr kumimoji="0" lang="en-US" sz="1600" b="1" i="0" u="none" strike="noStrike" kern="1200" cap="none" spc="0" normalizeH="0" baseline="0" noProof="0" dirty="0">
                <a:ln>
                  <a:noFill/>
                </a:ln>
                <a:solidFill>
                  <a:srgbClr val="212E35"/>
                </a:solidFill>
                <a:effectLst/>
                <a:uLnTx/>
                <a:uFillTx/>
                <a:latin typeface="Calibri" panose="020F0502020204030204"/>
                <a:ea typeface="+mn-ea"/>
                <a:cs typeface="+mn-cs"/>
              </a:rPr>
              <a:t>26% reduction in incidents</a:t>
            </a:r>
          </a:p>
          <a:p>
            <a:pPr marL="0" marR="0" lvl="0" indent="0" algn="ctr" defTabSz="914400" rtl="0" eaLnBrk="1" fontAlgn="auto" latinLnBrk="0" hangingPunct="1">
              <a:lnSpc>
                <a:spcPct val="90000"/>
              </a:lnSpc>
              <a:spcBef>
                <a:spcPts val="1200"/>
              </a:spcBef>
              <a:spcAft>
                <a:spcPts val="12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rgbClr val="212E35"/>
                </a:solidFill>
                <a:effectLst/>
                <a:uLnTx/>
                <a:uFillTx/>
                <a:latin typeface="Calibri" panose="020F0502020204030204"/>
                <a:ea typeface="+mn-ea"/>
                <a:cs typeface="+mn-cs"/>
              </a:rPr>
              <a:t>Better allocation of </a:t>
            </a:r>
            <a:r>
              <a:rPr kumimoji="0" lang="en-US" sz="1600" b="0" i="0" u="none" strike="noStrike" kern="1200" cap="none" spc="0" normalizeH="0" baseline="0" noProof="0" dirty="0">
                <a:ln>
                  <a:noFill/>
                </a:ln>
                <a:solidFill>
                  <a:srgbClr val="212E35"/>
                </a:solidFill>
                <a:effectLst/>
                <a:uLnTx/>
                <a:uFillTx/>
                <a:latin typeface="Calibri" panose="020F0502020204030204"/>
                <a:ea typeface="+mn-ea"/>
                <a:cs typeface="+mn-cs"/>
              </a:rPr>
              <a:t>help desk </a:t>
            </a:r>
            <a:r>
              <a:rPr kumimoji="0" lang="en-US" sz="1600" b="1" i="0" u="none" strike="noStrike" kern="1200" cap="none" spc="0" normalizeH="0" baseline="0" noProof="0" dirty="0">
                <a:ln>
                  <a:noFill/>
                </a:ln>
                <a:solidFill>
                  <a:srgbClr val="212E35"/>
                </a:solidFill>
                <a:effectLst/>
                <a:uLnTx/>
                <a:uFillTx/>
                <a:latin typeface="Calibri" panose="020F0502020204030204"/>
                <a:ea typeface="+mn-ea"/>
                <a:cs typeface="+mn-cs"/>
              </a:rPr>
              <a:t>resources</a:t>
            </a:r>
          </a:p>
        </p:txBody>
      </p:sp>
      <p:sp>
        <p:nvSpPr>
          <p:cNvPr id="32" name="Text Placeholder 6"/>
          <p:cNvSpPr txBox="1">
            <a:spLocks/>
          </p:cNvSpPr>
          <p:nvPr/>
        </p:nvSpPr>
        <p:spPr>
          <a:xfrm>
            <a:off x="4629171" y="3805529"/>
            <a:ext cx="2104922" cy="2327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1200"/>
              </a:spcAft>
              <a:buClrTx/>
              <a:buSzTx/>
              <a:buFont typeface="Wingdings" panose="05000000000000000000" pitchFamily="2" charset="2"/>
              <a:buNone/>
              <a:tabLst/>
              <a:defRPr/>
            </a:pPr>
            <a:endParaRPr kumimoji="0" lang="en-US" sz="1800" b="1" i="0" u="none" strike="noStrike" kern="1200" cap="none" spc="0" normalizeH="0" baseline="0" noProof="0" dirty="0">
              <a:ln>
                <a:noFill/>
              </a:ln>
              <a:solidFill>
                <a:srgbClr val="212E35"/>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1200"/>
              </a:spcAft>
              <a:buClrTx/>
              <a:buSzTx/>
              <a:buFont typeface="Wingdings" panose="05000000000000000000" pitchFamily="2" charset="2"/>
              <a:buNone/>
              <a:tabLst/>
              <a:defRPr/>
            </a:pPr>
            <a:endParaRPr kumimoji="0" lang="en-US" sz="1800" b="1" i="0" u="none" strike="noStrike" kern="1200" cap="none" spc="0" normalizeH="0" baseline="0" noProof="0" dirty="0">
              <a:ln>
                <a:noFill/>
              </a:ln>
              <a:solidFill>
                <a:srgbClr val="212E35"/>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200"/>
              </a:spcBef>
              <a:spcAft>
                <a:spcPts val="1200"/>
              </a:spcAft>
              <a:buClrTx/>
              <a:buSzTx/>
              <a:buFont typeface="Wingdings" panose="05000000000000000000" pitchFamily="2" charset="2"/>
              <a:buNone/>
              <a:tabLst/>
              <a:defRPr/>
            </a:pPr>
            <a:r>
              <a:rPr kumimoji="0" lang="en-US" sz="1800" b="1" i="0" u="none" strike="noStrike" kern="1200" cap="none" spc="0" normalizeH="0" baseline="0" noProof="0" dirty="0">
                <a:ln>
                  <a:noFill/>
                </a:ln>
                <a:solidFill>
                  <a:srgbClr val="212E35"/>
                </a:solidFill>
                <a:effectLst/>
                <a:uLnTx/>
                <a:uFillTx/>
                <a:latin typeface="Calibri" panose="020F0502020204030204"/>
                <a:ea typeface="+mn-ea"/>
                <a:cs typeface="+mn-cs"/>
              </a:rPr>
              <a:t>$500,000 savings </a:t>
            </a: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in asset consolidation</a:t>
            </a:r>
          </a:p>
          <a:p>
            <a:pPr marL="0" marR="0" lvl="0" indent="0" algn="ctr" defTabSz="914400" rtl="0" eaLnBrk="1" fontAlgn="auto" latinLnBrk="0" hangingPunct="1">
              <a:lnSpc>
                <a:spcPct val="90000"/>
              </a:lnSpc>
              <a:spcBef>
                <a:spcPts val="1200"/>
              </a:spcBef>
              <a:spcAft>
                <a:spcPts val="1200"/>
              </a:spcAft>
              <a:buClrTx/>
              <a:buSzTx/>
              <a:buFont typeface="Wingdings" panose="05000000000000000000" pitchFamily="2" charset="2"/>
              <a:buNone/>
              <a:tabLst/>
              <a:defRPr/>
            </a:pPr>
            <a:r>
              <a:rPr kumimoji="0" lang="en-US" sz="1800" b="1" i="0" u="none" strike="noStrike" kern="1200" cap="none" spc="0" normalizeH="0" baseline="0" noProof="0" dirty="0">
                <a:ln>
                  <a:noFill/>
                </a:ln>
                <a:solidFill>
                  <a:srgbClr val="212E35"/>
                </a:solidFill>
                <a:effectLst/>
                <a:uLnTx/>
                <a:uFillTx/>
                <a:latin typeface="Calibri" panose="020F0502020204030204"/>
                <a:ea typeface="+mn-ea"/>
                <a:cs typeface="+mn-cs"/>
              </a:rPr>
              <a:t>50% </a:t>
            </a: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first year </a:t>
            </a:r>
            <a:r>
              <a:rPr kumimoji="0" lang="en-US" sz="1800" b="1" i="0" u="none" strike="noStrike" kern="1200" cap="none" spc="0" normalizeH="0" baseline="0" noProof="0" dirty="0">
                <a:ln>
                  <a:noFill/>
                </a:ln>
                <a:solidFill>
                  <a:srgbClr val="212E35"/>
                </a:solidFill>
                <a:effectLst/>
                <a:uLnTx/>
                <a:uFillTx/>
                <a:latin typeface="Calibri" panose="020F0502020204030204"/>
                <a:ea typeface="+mn-ea"/>
                <a:cs typeface="+mn-cs"/>
              </a:rPr>
              <a:t>ROI</a:t>
            </a: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 recovery</a:t>
            </a:r>
          </a:p>
        </p:txBody>
      </p:sp>
      <p:sp>
        <p:nvSpPr>
          <p:cNvPr id="33" name="Text Placeholder 7"/>
          <p:cNvSpPr txBox="1">
            <a:spLocks/>
          </p:cNvSpPr>
          <p:nvPr/>
        </p:nvSpPr>
        <p:spPr>
          <a:xfrm>
            <a:off x="7883322" y="3805529"/>
            <a:ext cx="2318608" cy="2518356"/>
          </a:xfrm>
          <a:prstGeom prst="rect">
            <a:avLst/>
          </a:prstGeom>
        </p:spPr>
        <p:txBody>
          <a:bodyPr vert="horz" lIns="91440" tIns="45720" rIns="91440" bIns="45720" rtlCol="0">
            <a:noAutofit/>
          </a:bodyPr>
          <a:lstStyle>
            <a:defPPr>
              <a:defRPr lang="en-US"/>
            </a:defPPr>
            <a:lvl1pPr indent="0" algn="ctr" defTabSz="914400">
              <a:lnSpc>
                <a:spcPct val="90000"/>
              </a:lnSpc>
              <a:spcBef>
                <a:spcPts val="0"/>
              </a:spcBef>
              <a:spcAft>
                <a:spcPts val="1200"/>
              </a:spcAft>
              <a:buFont typeface="Wingdings" panose="05000000000000000000" pitchFamily="2" charset="2"/>
              <a:buNone/>
              <a:defRPr b="1"/>
            </a:lvl1pPr>
            <a:lvl2pPr marL="400050" indent="-171450" defTabSz="914400">
              <a:lnSpc>
                <a:spcPct val="90000"/>
              </a:lnSpc>
              <a:spcBef>
                <a:spcPts val="0"/>
              </a:spcBef>
              <a:spcAft>
                <a:spcPts val="1200"/>
              </a:spcAft>
              <a:buFont typeface="Calibri" panose="020F0502020204030204" pitchFamily="34" charset="0"/>
              <a:buChar char="-"/>
            </a:lvl2pPr>
            <a:lvl3pPr marL="571500" indent="-171450" defTabSz="914400">
              <a:lnSpc>
                <a:spcPct val="90000"/>
              </a:lnSpc>
              <a:spcBef>
                <a:spcPts val="0"/>
              </a:spcBef>
              <a:spcAft>
                <a:spcPts val="1200"/>
              </a:spcAft>
              <a:buFont typeface="Calibri" panose="020F0502020204030204" pitchFamily="34" charset="0"/>
              <a:buChar char="-"/>
              <a:defRPr sz="1600"/>
            </a:lvl3pPr>
            <a:lvl4pPr marL="742950" indent="-171450" defTabSz="914400">
              <a:lnSpc>
                <a:spcPct val="90000"/>
              </a:lnSpc>
              <a:spcBef>
                <a:spcPts val="0"/>
              </a:spcBef>
              <a:spcAft>
                <a:spcPts val="1200"/>
              </a:spcAft>
              <a:buFont typeface="Arial" panose="020B0604020202020204" pitchFamily="34" charset="0"/>
              <a:buChar char="•"/>
              <a:defRPr sz="1400"/>
            </a:lvl4pPr>
            <a:lvl5pPr marL="914400" indent="-171450" defTabSz="914400">
              <a:lnSpc>
                <a:spcPct val="90000"/>
              </a:lnSpc>
              <a:spcBef>
                <a:spcPts val="0"/>
              </a:spcBef>
              <a:spcAft>
                <a:spcPts val="1200"/>
              </a:spcAft>
              <a:buFont typeface="Arial" panose="020B0604020202020204" pitchFamily="34" charset="0"/>
              <a:buChar char="•"/>
              <a:defRPr sz="14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0"/>
              </a:spcBef>
              <a:spcAft>
                <a:spcPts val="1200"/>
              </a:spcAft>
              <a:buClrTx/>
              <a:buSzTx/>
              <a:buFont typeface="Wingdings" panose="05000000000000000000" pitchFamily="2" charset="2"/>
              <a:buNone/>
              <a:tabLst/>
              <a:defRPr/>
            </a:pPr>
            <a:endParaRPr kumimoji="0" lang="en-US" sz="1800" b="1" i="0" u="none" strike="noStrike" kern="1200" cap="none" spc="0" normalizeH="0" baseline="0" noProof="0" dirty="0">
              <a:ln>
                <a:noFill/>
              </a:ln>
              <a:solidFill>
                <a:srgbClr val="212E35"/>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1200"/>
              </a:spcAft>
              <a:buClrTx/>
              <a:buSzTx/>
              <a:buFont typeface="Wingdings" panose="05000000000000000000" pitchFamily="2" charset="2"/>
              <a:buNone/>
              <a:tabLst/>
              <a:defRPr/>
            </a:pPr>
            <a:endParaRPr kumimoji="0" lang="en-US" sz="1800" b="1" i="0" u="none" strike="noStrike" kern="1200" cap="none" spc="0" normalizeH="0" baseline="0" noProof="0" dirty="0">
              <a:ln>
                <a:noFill/>
              </a:ln>
              <a:solidFill>
                <a:srgbClr val="212E35"/>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1200"/>
              </a:spcAft>
              <a:buClrTx/>
              <a:buSzTx/>
              <a:buFont typeface="Wingdings" panose="05000000000000000000" pitchFamily="2" charset="2"/>
              <a:buNone/>
              <a:tabLst/>
              <a:defRPr/>
            </a:pPr>
            <a:endParaRPr kumimoji="0" lang="en-US" sz="1800" b="1" i="0" u="none" strike="noStrike" kern="1200" cap="none" spc="0" normalizeH="0" baseline="0" noProof="0" dirty="0">
              <a:ln>
                <a:noFill/>
              </a:ln>
              <a:solidFill>
                <a:srgbClr val="212E35"/>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Increased </a:t>
            </a:r>
            <a:r>
              <a:rPr kumimoji="0" lang="en-US" sz="1800" b="1" i="0" u="none" strike="noStrike" kern="1200" cap="none" spc="0" normalizeH="0" baseline="0" noProof="0" dirty="0">
                <a:ln>
                  <a:noFill/>
                </a:ln>
                <a:solidFill>
                  <a:srgbClr val="212E35"/>
                </a:solidFill>
                <a:effectLst/>
                <a:uLnTx/>
                <a:uFillTx/>
                <a:latin typeface="Calibri" panose="020F0502020204030204"/>
                <a:ea typeface="+mn-ea"/>
                <a:cs typeface="+mn-cs"/>
              </a:rPr>
              <a:t>change success rate </a:t>
            </a: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to </a:t>
            </a:r>
            <a:r>
              <a:rPr kumimoji="0" lang="en-US" sz="1800" b="1" i="0" u="none" strike="noStrike" kern="1200" cap="none" spc="0" normalizeH="0" baseline="0" noProof="0" dirty="0">
                <a:ln>
                  <a:noFill/>
                </a:ln>
                <a:solidFill>
                  <a:srgbClr val="212E35"/>
                </a:solidFill>
                <a:effectLst/>
                <a:uLnTx/>
                <a:uFillTx/>
                <a:latin typeface="Calibri" panose="020F0502020204030204"/>
                <a:ea typeface="+mn-ea"/>
                <a:cs typeface="+mn-cs"/>
              </a:rPr>
              <a:t>99%</a:t>
            </a:r>
          </a:p>
          <a:p>
            <a:pPr marL="0" marR="0" lvl="0" indent="0" algn="ctr" defTabSz="914400" rtl="0" eaLnBrk="1" fontAlgn="auto" latinLnBrk="0" hangingPunct="1">
              <a:lnSpc>
                <a:spcPct val="90000"/>
              </a:lnSpc>
              <a:spcBef>
                <a:spcPts val="0"/>
              </a:spcBef>
              <a:spcAft>
                <a:spcPts val="12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212E35"/>
                </a:solidFill>
                <a:effectLst/>
                <a:uLnTx/>
                <a:uFillTx/>
                <a:latin typeface="Calibri" panose="020F0502020204030204"/>
                <a:ea typeface="+mn-ea"/>
                <a:cs typeface="+mn-cs"/>
              </a:rPr>
              <a:t>Achieved</a:t>
            </a:r>
            <a:r>
              <a:rPr kumimoji="0" lang="en-US" sz="1800" b="1" i="0" u="none" strike="noStrike" kern="1200" cap="none" spc="0" normalizeH="0" baseline="0" noProof="0" dirty="0">
                <a:ln>
                  <a:noFill/>
                </a:ln>
                <a:solidFill>
                  <a:srgbClr val="212E35"/>
                </a:solidFill>
                <a:effectLst/>
                <a:uLnTx/>
                <a:uFillTx/>
                <a:latin typeface="Calibri" panose="020F0502020204030204"/>
                <a:ea typeface="+mn-ea"/>
                <a:cs typeface="+mn-cs"/>
              </a:rPr>
              <a:t> 85% first call resolution</a:t>
            </a:r>
          </a:p>
        </p:txBody>
      </p:sp>
      <p:pic>
        <p:nvPicPr>
          <p:cNvPr id="34" name="Pictur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76012" y="4146162"/>
            <a:ext cx="1764894" cy="362375"/>
          </a:xfrm>
          <a:prstGeom prst="rect">
            <a:avLst/>
          </a:prstGeom>
        </p:spPr>
      </p:pic>
      <p:pic>
        <p:nvPicPr>
          <p:cNvPr id="35" name="Picture 2" descr="Resultado de imagem para valero logo">
            <a:hlinkClick r:id="rId6"/>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42834" y="4005510"/>
            <a:ext cx="1177773" cy="590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9586" y="3802295"/>
            <a:ext cx="2253245" cy="907270"/>
          </a:xfrm>
          <a:prstGeom prst="rect">
            <a:avLst/>
          </a:prstGeom>
        </p:spPr>
      </p:pic>
    </p:spTree>
    <p:extLst>
      <p:ext uri="{BB962C8B-B14F-4D97-AF65-F5344CB8AC3E}">
        <p14:creationId xmlns:p14="http://schemas.microsoft.com/office/powerpoint/2010/main" val="298358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pPr marL="457200" indent="-457200">
              <a:buFont typeface="Wingdings" panose="05000000000000000000" pitchFamily="2" charset="2"/>
              <a:buChar char="§"/>
            </a:pPr>
            <a:r>
              <a:rPr lang="en-US" dirty="0"/>
              <a:t>Machine Learning and Analytics Service Desk</a:t>
            </a:r>
          </a:p>
          <a:p>
            <a:pPr marL="457200" indent="-457200">
              <a:buFont typeface="Wingdings" panose="05000000000000000000" pitchFamily="2" charset="2"/>
              <a:buChar char="§"/>
            </a:pPr>
            <a:r>
              <a:rPr lang="en-US" dirty="0"/>
              <a:t>Self Service Portal</a:t>
            </a:r>
          </a:p>
          <a:p>
            <a:pPr marL="457200" indent="-457200">
              <a:buFont typeface="Wingdings" panose="05000000000000000000" pitchFamily="2" charset="2"/>
              <a:buChar char="§"/>
            </a:pPr>
            <a:r>
              <a:rPr lang="en-US" dirty="0"/>
              <a:t>Enterprise Service Management</a:t>
            </a:r>
          </a:p>
          <a:p>
            <a:pPr marL="457200" indent="-457200">
              <a:buFont typeface="Wingdings" panose="05000000000000000000" pitchFamily="2" charset="2"/>
              <a:buChar char="§"/>
            </a:pPr>
            <a:r>
              <a:rPr lang="en-US" dirty="0"/>
              <a:t>Configuration Management System</a:t>
            </a:r>
          </a:p>
          <a:p>
            <a:pPr marL="457200" indent="-457200">
              <a:buFont typeface="Wingdings" panose="05000000000000000000" pitchFamily="2" charset="2"/>
              <a:buChar char="§"/>
            </a:pPr>
            <a:r>
              <a:rPr lang="en-US" dirty="0"/>
              <a:t>Automation</a:t>
            </a:r>
          </a:p>
          <a:p>
            <a:endParaRPr lang="en-US" dirty="0"/>
          </a:p>
        </p:txBody>
      </p:sp>
      <p:sp>
        <p:nvSpPr>
          <p:cNvPr id="2" name="Title 1"/>
          <p:cNvSpPr>
            <a:spLocks noGrp="1"/>
          </p:cNvSpPr>
          <p:nvPr>
            <p:ph type="title"/>
          </p:nvPr>
        </p:nvSpPr>
        <p:spPr/>
        <p:txBody>
          <a:bodyPr/>
          <a:lstStyle/>
          <a:p>
            <a:r>
              <a:rPr lang="en-US" dirty="0"/>
              <a:t>SMA Components</a:t>
            </a:r>
          </a:p>
        </p:txBody>
      </p:sp>
      <p:sp>
        <p:nvSpPr>
          <p:cNvPr id="4" name="Slide Number Placeholder 3"/>
          <p:cNvSpPr>
            <a:spLocks noGrp="1"/>
          </p:cNvSpPr>
          <p:nvPr>
            <p:ph type="sldNum" sz="quarter" idx="4"/>
          </p:nvPr>
        </p:nvSpPr>
        <p:spPr/>
        <p:txBody>
          <a:bodyPr/>
          <a:lstStyle/>
          <a:p>
            <a:fld id="{B016F8AB-BCEA-4347-8BA6-BE776009BC89}" type="slidenum">
              <a:rPr lang="en-US" smtClean="0">
                <a:solidFill>
                  <a:prstClr val="white"/>
                </a:solidFill>
              </a:rPr>
              <a:pPr/>
              <a:t>8</a:t>
            </a:fld>
            <a:endParaRPr lang="en-US" dirty="0">
              <a:solidFill>
                <a:prstClr val="white"/>
              </a:solidFill>
            </a:endParaRPr>
          </a:p>
        </p:txBody>
      </p:sp>
    </p:spTree>
    <p:extLst>
      <p:ext uri="{BB962C8B-B14F-4D97-AF65-F5344CB8AC3E}">
        <p14:creationId xmlns:p14="http://schemas.microsoft.com/office/powerpoint/2010/main" val="3655909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963072" y="1775410"/>
            <a:ext cx="3999453" cy="3834815"/>
          </a:xfrm>
          <a:prstGeom prst="roundRect">
            <a:avLst>
              <a:gd name="adj" fmla="val 0"/>
            </a:avLst>
          </a:prstGeom>
          <a:solidFill>
            <a:schemeClr val="bg1"/>
          </a:solidFill>
          <a:ln w="38100">
            <a:solidFill>
              <a:schemeClr val="tx1">
                <a:lumMod val="10000"/>
                <a:lumOff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tIns="1188720" rIns="274320" bIns="274320" rtlCol="0" anchor="t"/>
          <a:lstStyle/>
          <a:p>
            <a:pPr marL="0" marR="0" lvl="0" indent="0" algn="l" defTabSz="914377"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212E35"/>
                </a:solidFill>
                <a:effectLst/>
                <a:uLnTx/>
                <a:uFillTx/>
                <a:latin typeface="Calibri" panose="020F0502020204030204"/>
                <a:ea typeface="+mn-ea"/>
                <a:cs typeface="+mn-cs"/>
              </a:rPr>
              <a:t>End user</a:t>
            </a:r>
          </a:p>
          <a:p>
            <a:pPr marL="225425" marR="0" lvl="0" indent="-225425" algn="l" defTabSz="573450" rtl="0" eaLnBrk="1" fontAlgn="auto" latinLnBrk="0" hangingPunct="1">
              <a:lnSpc>
                <a:spcPct val="90000"/>
              </a:lnSpc>
              <a:spcBef>
                <a:spcPts val="0"/>
              </a:spcBef>
              <a:spcAft>
                <a:spcPts val="600"/>
              </a:spcAft>
              <a:buClrTx/>
              <a:buSzPct val="100000"/>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Simple and fast submission</a:t>
            </a:r>
          </a:p>
          <a:p>
            <a:pPr marL="225425" marR="0" lvl="0" indent="-225425" algn="l" defTabSz="573450" rtl="0" eaLnBrk="1" fontAlgn="auto" latinLnBrk="0" hangingPunct="1">
              <a:lnSpc>
                <a:spcPct val="90000"/>
              </a:lnSpc>
              <a:spcBef>
                <a:spcPts val="0"/>
              </a:spcBef>
              <a:spcAft>
                <a:spcPts val="600"/>
              </a:spcAft>
              <a:buClrTx/>
              <a:buSzPct val="100000"/>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Quick answers</a:t>
            </a:r>
          </a:p>
          <a:p>
            <a:pPr marL="225425" marR="0" lvl="0" indent="-225425" algn="l" defTabSz="573450" rtl="0" eaLnBrk="1" fontAlgn="auto" latinLnBrk="0" hangingPunct="1">
              <a:lnSpc>
                <a:spcPct val="90000"/>
              </a:lnSpc>
              <a:spcBef>
                <a:spcPts val="0"/>
              </a:spcBef>
              <a:spcAft>
                <a:spcPts val="600"/>
              </a:spcAft>
              <a:buClrTx/>
              <a:buSzPct val="100000"/>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Instant help</a:t>
            </a:r>
          </a:p>
          <a:p>
            <a:pPr marL="225425" marR="0" lvl="0" indent="-225425" algn="l" defTabSz="573450" rtl="0" eaLnBrk="1" fontAlgn="auto" latinLnBrk="0" hangingPunct="1">
              <a:lnSpc>
                <a:spcPct val="90000"/>
              </a:lnSpc>
              <a:spcBef>
                <a:spcPts val="0"/>
              </a:spcBef>
              <a:spcAft>
                <a:spcPts val="600"/>
              </a:spcAft>
              <a:buClrTx/>
              <a:buSzPct val="100000"/>
              <a:buFont typeface="Wingdings" panose="05000000000000000000" pitchFamily="2" charset="2"/>
              <a:buChar char="§"/>
              <a:tabLst/>
              <a:defRPr/>
            </a:pPr>
            <a:r>
              <a:rPr kumimoji="0" lang="en-AU" sz="20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Superior self-sufficiency</a:t>
            </a:r>
          </a:p>
          <a:p>
            <a:pPr marL="225425" marR="0" lvl="0" indent="-225425" algn="l" defTabSz="573450" rtl="0" eaLnBrk="1" fontAlgn="auto" latinLnBrk="0" hangingPunct="1">
              <a:lnSpc>
                <a:spcPct val="90000"/>
              </a:lnSpc>
              <a:spcBef>
                <a:spcPts val="0"/>
              </a:spcBef>
              <a:spcAft>
                <a:spcPts val="600"/>
              </a:spcAft>
              <a:buClrTx/>
              <a:buSzPct val="100000"/>
              <a:buFont typeface="Wingdings" panose="05000000000000000000" pitchFamily="2" charset="2"/>
              <a:buChar char="§"/>
              <a:tabLst/>
              <a:defRPr/>
            </a:pPr>
            <a:r>
              <a:rPr kumimoji="0" lang="en-AU" sz="20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Automatic knowledge delivery</a:t>
            </a:r>
          </a:p>
        </p:txBody>
      </p:sp>
      <p:sp>
        <p:nvSpPr>
          <p:cNvPr id="25" name="Rounded Rectangle 24"/>
          <p:cNvSpPr/>
          <p:nvPr/>
        </p:nvSpPr>
        <p:spPr>
          <a:xfrm>
            <a:off x="7229473" y="1775410"/>
            <a:ext cx="3999453" cy="3834815"/>
          </a:xfrm>
          <a:prstGeom prst="roundRect">
            <a:avLst>
              <a:gd name="adj" fmla="val 0"/>
            </a:avLst>
          </a:prstGeom>
          <a:solidFill>
            <a:schemeClr val="bg1"/>
          </a:solidFill>
          <a:ln w="38100">
            <a:solidFill>
              <a:schemeClr val="tx1">
                <a:lumMod val="10000"/>
                <a:lumOff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tIns="1188720" rIns="274320" bIns="274320" rtlCol="0" anchor="t"/>
          <a:lstStyle/>
          <a:p>
            <a:pPr marL="0" marR="0" lvl="0" indent="0" algn="l" defTabSz="914377"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212E35"/>
                </a:solidFill>
                <a:effectLst/>
                <a:uLnTx/>
                <a:uFillTx/>
                <a:latin typeface="Calibri" panose="020F0502020204030204"/>
                <a:ea typeface="+mn-ea"/>
                <a:cs typeface="+mn-cs"/>
              </a:rPr>
              <a:t>IT Agent</a:t>
            </a:r>
          </a:p>
          <a:p>
            <a:pPr marL="225425" marR="0" lvl="0" indent="-225425" algn="l" defTabSz="573450" rtl="0" eaLnBrk="1" fontAlgn="auto" latinLnBrk="0" hangingPunct="1">
              <a:lnSpc>
                <a:spcPct val="90000"/>
              </a:lnSpc>
              <a:spcBef>
                <a:spcPts val="0"/>
              </a:spcBef>
              <a:spcAft>
                <a:spcPts val="600"/>
              </a:spcAft>
              <a:buClrTx/>
              <a:buSzPct val="100000"/>
              <a:buFont typeface="Wingdings" panose="05000000000000000000" pitchFamily="2" charset="2"/>
              <a:buChar char="§"/>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rPr>
              <a:t>Smart suggestions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endParaRPr>
          </a:p>
          <a:p>
            <a:pPr marL="225425" marR="0" lvl="0" indent="-225425" algn="l" defTabSz="573450" rtl="0" eaLnBrk="1" fontAlgn="auto" latinLnBrk="0" hangingPunct="1">
              <a:lnSpc>
                <a:spcPct val="90000"/>
              </a:lnSpc>
              <a:spcBef>
                <a:spcPts val="0"/>
              </a:spcBef>
              <a:spcAft>
                <a:spcPts val="600"/>
              </a:spcAft>
              <a:buClrTx/>
              <a:buSzPct val="100000"/>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Intelligent knowledge delivery</a:t>
            </a:r>
          </a:p>
          <a:p>
            <a:pPr marL="225425" marR="0" lvl="0" indent="-225425" algn="l" defTabSz="573450" rtl="0" eaLnBrk="1" fontAlgn="auto" latinLnBrk="0" hangingPunct="1">
              <a:lnSpc>
                <a:spcPct val="90000"/>
              </a:lnSpc>
              <a:spcBef>
                <a:spcPts val="0"/>
              </a:spcBef>
              <a:spcAft>
                <a:spcPts val="600"/>
              </a:spcAft>
              <a:buClrTx/>
              <a:buSzPct val="100000"/>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24 x 7 service desk availability</a:t>
            </a:r>
          </a:p>
          <a:p>
            <a:pPr marL="225425" marR="0" lvl="0" indent="-225425" algn="l" defTabSz="573450" rtl="0" eaLnBrk="1" fontAlgn="auto" latinLnBrk="0" hangingPunct="1">
              <a:lnSpc>
                <a:spcPct val="90000"/>
              </a:lnSpc>
              <a:spcBef>
                <a:spcPts val="0"/>
              </a:spcBef>
              <a:spcAft>
                <a:spcPts val="600"/>
              </a:spcAft>
              <a:buClrTx/>
              <a:buSzPct val="100000"/>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Automatic ticket routing</a:t>
            </a:r>
            <a:endParaRPr kumimoji="0" lang="de-DE" sz="20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endParaRPr>
          </a:p>
          <a:p>
            <a:pPr marL="225425" marR="0" lvl="0" indent="-225425" algn="l" defTabSz="573450" rtl="0" eaLnBrk="1" fontAlgn="auto" latinLnBrk="0" hangingPunct="1">
              <a:lnSpc>
                <a:spcPct val="90000"/>
              </a:lnSpc>
              <a:spcBef>
                <a:spcPts val="0"/>
              </a:spcBef>
              <a:spcAft>
                <a:spcPts val="600"/>
              </a:spcAft>
              <a:buClrTx/>
              <a:buSzPct val="100000"/>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Turn data into actionable insights</a:t>
            </a:r>
          </a:p>
        </p:txBody>
      </p:sp>
      <p:sp>
        <p:nvSpPr>
          <p:cNvPr id="5" name="Title 4"/>
          <p:cNvSpPr>
            <a:spLocks noGrp="1"/>
          </p:cNvSpPr>
          <p:nvPr>
            <p:ph type="title"/>
          </p:nvPr>
        </p:nvSpPr>
        <p:spPr/>
        <p:txBody>
          <a:bodyPr/>
          <a:lstStyle/>
          <a:p>
            <a:r>
              <a:rPr lang="en-AU" dirty="0"/>
              <a:t>Leading Innovation – Machine Learning and Analytics</a:t>
            </a:r>
            <a:endParaRPr lang="en-GB" dirty="0"/>
          </a:p>
        </p:txBody>
      </p:sp>
      <p:sp>
        <p:nvSpPr>
          <p:cNvPr id="4" name="Slide Number Placeholder 3"/>
          <p:cNvSpPr>
            <a:spLocks noGrp="1"/>
          </p:cNvSpPr>
          <p:nvPr>
            <p:ph type="sldNum" sz="quarter" idx="4"/>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0FB999A9-77CE-4AD1-9911-24A29F08BC34}" type="slidenum">
              <a:rPr kumimoji="0" lang="en-US" sz="1100" b="0" i="0" u="none" strike="noStrike" kern="1200" cap="none" spc="0" normalizeH="0" baseline="0" noProof="0" smtClean="0">
                <a:ln>
                  <a:noFill/>
                </a:ln>
                <a:solidFill>
                  <a:prstClr val="white">
                    <a:lumMod val="75000"/>
                  </a:prstClr>
                </a:solidFill>
                <a:effectLst/>
                <a:uLnTx/>
                <a:uFillTx/>
                <a:latin typeface="Calibri" panose="020F0502020204030204"/>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11" name="Rectangle 10"/>
          <p:cNvSpPr>
            <a:spLocks/>
          </p:cNvSpPr>
          <p:nvPr/>
        </p:nvSpPr>
        <p:spPr bwMode="ltGray">
          <a:xfrm>
            <a:off x="5095873" y="1775776"/>
            <a:ext cx="2000254" cy="656612"/>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Smart Ticket</a:t>
            </a:r>
          </a:p>
        </p:txBody>
      </p:sp>
      <p:sp>
        <p:nvSpPr>
          <p:cNvPr id="12" name="Rectangle 11"/>
          <p:cNvSpPr>
            <a:spLocks/>
          </p:cNvSpPr>
          <p:nvPr/>
        </p:nvSpPr>
        <p:spPr bwMode="ltGray">
          <a:xfrm>
            <a:off x="5095872" y="2570236"/>
            <a:ext cx="2000254" cy="656612"/>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Smart Search</a:t>
            </a:r>
          </a:p>
        </p:txBody>
      </p:sp>
      <p:sp>
        <p:nvSpPr>
          <p:cNvPr id="13" name="Rectangle 12"/>
          <p:cNvSpPr>
            <a:spLocks/>
          </p:cNvSpPr>
          <p:nvPr/>
        </p:nvSpPr>
        <p:spPr bwMode="ltGray">
          <a:xfrm>
            <a:off x="5102851" y="4953613"/>
            <a:ext cx="1992966" cy="656612"/>
          </a:xfrm>
          <a:prstGeom prst="rect">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Hot Topic Analytics</a:t>
            </a:r>
          </a:p>
        </p:txBody>
      </p:sp>
      <p:sp>
        <p:nvSpPr>
          <p:cNvPr id="14" name="Rectangle 13"/>
          <p:cNvSpPr>
            <a:spLocks/>
          </p:cNvSpPr>
          <p:nvPr/>
        </p:nvSpPr>
        <p:spPr bwMode="ltGray">
          <a:xfrm>
            <a:off x="5102623" y="3364695"/>
            <a:ext cx="1998290" cy="656612"/>
          </a:xfrm>
          <a:prstGeom prst="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End User Chat</a:t>
            </a:r>
          </a:p>
        </p:txBody>
      </p:sp>
      <p:sp>
        <p:nvSpPr>
          <p:cNvPr id="15" name="Rectangle 14"/>
          <p:cNvSpPr>
            <a:spLocks/>
          </p:cNvSpPr>
          <p:nvPr/>
        </p:nvSpPr>
        <p:spPr bwMode="ltGray">
          <a:xfrm>
            <a:off x="5102850" y="4159155"/>
            <a:ext cx="1992966" cy="656612"/>
          </a:xfrm>
          <a:prstGeom prst="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Smart Email</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156"/>
          <p:cNvSpPr>
            <a:spLocks noChangeAspect="1" noChangeArrowheads="1"/>
          </p:cNvSpPr>
          <p:nvPr/>
        </p:nvSpPr>
        <p:spPr bwMode="auto">
          <a:xfrm>
            <a:off x="7499936" y="1949048"/>
            <a:ext cx="972649" cy="914400"/>
          </a:xfrm>
          <a:custGeom>
            <a:avLst/>
            <a:gdLst>
              <a:gd name="T0" fmla="*/ 660 w 737"/>
              <a:gd name="T1" fmla="*/ 276 h 692"/>
              <a:gd name="T2" fmla="*/ 368 w 737"/>
              <a:gd name="T3" fmla="*/ 0 h 692"/>
              <a:gd name="T4" fmla="*/ 77 w 737"/>
              <a:gd name="T5" fmla="*/ 276 h 692"/>
              <a:gd name="T6" fmla="*/ 77 w 737"/>
              <a:gd name="T7" fmla="*/ 520 h 692"/>
              <a:gd name="T8" fmla="*/ 157 w 737"/>
              <a:gd name="T9" fmla="*/ 509 h 692"/>
              <a:gd name="T10" fmla="*/ 129 w 737"/>
              <a:gd name="T11" fmla="*/ 247 h 692"/>
              <a:gd name="T12" fmla="*/ 608 w 737"/>
              <a:gd name="T13" fmla="*/ 247 h 692"/>
              <a:gd name="T14" fmla="*/ 580 w 737"/>
              <a:gd name="T15" fmla="*/ 509 h 692"/>
              <a:gd name="T16" fmla="*/ 501 w 737"/>
              <a:gd name="T17" fmla="*/ 638 h 692"/>
              <a:gd name="T18" fmla="*/ 413 w 737"/>
              <a:gd name="T19" fmla="*/ 609 h 692"/>
              <a:gd name="T20" fmla="*/ 297 w 737"/>
              <a:gd name="T21" fmla="*/ 650 h 692"/>
              <a:gd name="T22" fmla="*/ 413 w 737"/>
              <a:gd name="T23" fmla="*/ 691 h 692"/>
              <a:gd name="T24" fmla="*/ 501 w 737"/>
              <a:gd name="T25" fmla="*/ 661 h 692"/>
              <a:gd name="T26" fmla="*/ 660 w 737"/>
              <a:gd name="T27" fmla="*/ 520 h 692"/>
              <a:gd name="T28" fmla="*/ 660 w 737"/>
              <a:gd name="T29" fmla="*/ 276 h 692"/>
              <a:gd name="T30" fmla="*/ 75 w 737"/>
              <a:gd name="T31" fmla="*/ 496 h 692"/>
              <a:gd name="T32" fmla="*/ 75 w 737"/>
              <a:gd name="T33" fmla="*/ 300 h 692"/>
              <a:gd name="T34" fmla="*/ 134 w 737"/>
              <a:gd name="T35" fmla="*/ 287 h 692"/>
              <a:gd name="T36" fmla="*/ 134 w 737"/>
              <a:gd name="T37" fmla="*/ 509 h 692"/>
              <a:gd name="T38" fmla="*/ 98 w 737"/>
              <a:gd name="T39" fmla="*/ 509 h 692"/>
              <a:gd name="T40" fmla="*/ 116 w 737"/>
              <a:gd name="T41" fmla="*/ 268 h 692"/>
              <a:gd name="T42" fmla="*/ 413 w 737"/>
              <a:gd name="T43" fmla="*/ 669 h 692"/>
              <a:gd name="T44" fmla="*/ 338 w 737"/>
              <a:gd name="T45" fmla="*/ 669 h 692"/>
              <a:gd name="T46" fmla="*/ 338 w 737"/>
              <a:gd name="T47" fmla="*/ 632 h 692"/>
              <a:gd name="T48" fmla="*/ 431 w 737"/>
              <a:gd name="T49" fmla="*/ 650 h 692"/>
              <a:gd name="T50" fmla="*/ 639 w 737"/>
              <a:gd name="T51" fmla="*/ 509 h 692"/>
              <a:gd name="T52" fmla="*/ 620 w 737"/>
              <a:gd name="T53" fmla="*/ 527 h 692"/>
              <a:gd name="T54" fmla="*/ 602 w 737"/>
              <a:gd name="T55" fmla="*/ 287 h 692"/>
              <a:gd name="T56" fmla="*/ 639 w 737"/>
              <a:gd name="T57" fmla="*/ 287 h 692"/>
              <a:gd name="T58" fmla="*/ 662 w 737"/>
              <a:gd name="T59" fmla="*/ 496 h 692"/>
              <a:gd name="T60" fmla="*/ 662 w 737"/>
              <a:gd name="T61" fmla="*/ 300 h 692"/>
              <a:gd name="T62" fmla="*/ 662 w 737"/>
              <a:gd name="T63" fmla="*/ 496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7" h="692">
                <a:moveTo>
                  <a:pt x="660" y="276"/>
                </a:moveTo>
                <a:lnTo>
                  <a:pt x="660" y="276"/>
                </a:lnTo>
                <a:cubicBezTo>
                  <a:pt x="656" y="262"/>
                  <a:pt x="645" y="251"/>
                  <a:pt x="632" y="247"/>
                </a:cubicBezTo>
                <a:cubicBezTo>
                  <a:pt x="622" y="109"/>
                  <a:pt x="508" y="0"/>
                  <a:pt x="368" y="0"/>
                </a:cubicBezTo>
                <a:cubicBezTo>
                  <a:pt x="229" y="0"/>
                  <a:pt x="114" y="109"/>
                  <a:pt x="105" y="247"/>
                </a:cubicBezTo>
                <a:cubicBezTo>
                  <a:pt x="91" y="251"/>
                  <a:pt x="80" y="262"/>
                  <a:pt x="77" y="276"/>
                </a:cubicBezTo>
                <a:cubicBezTo>
                  <a:pt x="33" y="282"/>
                  <a:pt x="0" y="333"/>
                  <a:pt x="0" y="398"/>
                </a:cubicBezTo>
                <a:cubicBezTo>
                  <a:pt x="0" y="461"/>
                  <a:pt x="33" y="512"/>
                  <a:pt x="77" y="520"/>
                </a:cubicBezTo>
                <a:cubicBezTo>
                  <a:pt x="81" y="537"/>
                  <a:pt x="96" y="550"/>
                  <a:pt x="116" y="550"/>
                </a:cubicBezTo>
                <a:cubicBezTo>
                  <a:pt x="138" y="550"/>
                  <a:pt x="157" y="532"/>
                  <a:pt x="157" y="509"/>
                </a:cubicBezTo>
                <a:cubicBezTo>
                  <a:pt x="157" y="287"/>
                  <a:pt x="157" y="287"/>
                  <a:pt x="157" y="287"/>
                </a:cubicBezTo>
                <a:cubicBezTo>
                  <a:pt x="157" y="268"/>
                  <a:pt x="144" y="253"/>
                  <a:pt x="129" y="247"/>
                </a:cubicBezTo>
                <a:cubicBezTo>
                  <a:pt x="137" y="123"/>
                  <a:pt x="241" y="23"/>
                  <a:pt x="368" y="23"/>
                </a:cubicBezTo>
                <a:cubicBezTo>
                  <a:pt x="495" y="23"/>
                  <a:pt x="599" y="123"/>
                  <a:pt x="608" y="247"/>
                </a:cubicBezTo>
                <a:cubicBezTo>
                  <a:pt x="591" y="253"/>
                  <a:pt x="580" y="268"/>
                  <a:pt x="580" y="287"/>
                </a:cubicBezTo>
                <a:cubicBezTo>
                  <a:pt x="580" y="509"/>
                  <a:pt x="580" y="509"/>
                  <a:pt x="580" y="509"/>
                </a:cubicBezTo>
                <a:cubicBezTo>
                  <a:pt x="580" y="527"/>
                  <a:pt x="591" y="543"/>
                  <a:pt x="608" y="548"/>
                </a:cubicBezTo>
                <a:cubicBezTo>
                  <a:pt x="601" y="605"/>
                  <a:pt x="564" y="638"/>
                  <a:pt x="501" y="638"/>
                </a:cubicBezTo>
                <a:cubicBezTo>
                  <a:pt x="452" y="638"/>
                  <a:pt x="452" y="638"/>
                  <a:pt x="452" y="638"/>
                </a:cubicBezTo>
                <a:cubicBezTo>
                  <a:pt x="446" y="622"/>
                  <a:pt x="432" y="609"/>
                  <a:pt x="413" y="609"/>
                </a:cubicBezTo>
                <a:cubicBezTo>
                  <a:pt x="338" y="609"/>
                  <a:pt x="338" y="609"/>
                  <a:pt x="338" y="609"/>
                </a:cubicBezTo>
                <a:cubicBezTo>
                  <a:pt x="315" y="609"/>
                  <a:pt x="297" y="627"/>
                  <a:pt x="297" y="650"/>
                </a:cubicBezTo>
                <a:cubicBezTo>
                  <a:pt x="297" y="673"/>
                  <a:pt x="315" y="691"/>
                  <a:pt x="338" y="691"/>
                </a:cubicBezTo>
                <a:cubicBezTo>
                  <a:pt x="413" y="691"/>
                  <a:pt x="413" y="691"/>
                  <a:pt x="413" y="691"/>
                </a:cubicBezTo>
                <a:cubicBezTo>
                  <a:pt x="432" y="691"/>
                  <a:pt x="446" y="679"/>
                  <a:pt x="452" y="661"/>
                </a:cubicBezTo>
                <a:cubicBezTo>
                  <a:pt x="501" y="661"/>
                  <a:pt x="501" y="661"/>
                  <a:pt x="501" y="661"/>
                </a:cubicBezTo>
                <a:cubicBezTo>
                  <a:pt x="576" y="661"/>
                  <a:pt x="624" y="619"/>
                  <a:pt x="631" y="548"/>
                </a:cubicBezTo>
                <a:cubicBezTo>
                  <a:pt x="645" y="545"/>
                  <a:pt x="656" y="533"/>
                  <a:pt x="660" y="520"/>
                </a:cubicBezTo>
                <a:cubicBezTo>
                  <a:pt x="703" y="512"/>
                  <a:pt x="736" y="461"/>
                  <a:pt x="736" y="398"/>
                </a:cubicBezTo>
                <a:cubicBezTo>
                  <a:pt x="736" y="333"/>
                  <a:pt x="703" y="282"/>
                  <a:pt x="660" y="276"/>
                </a:cubicBezTo>
                <a:close/>
                <a:moveTo>
                  <a:pt x="75" y="496"/>
                </a:moveTo>
                <a:lnTo>
                  <a:pt x="75" y="496"/>
                </a:lnTo>
                <a:cubicBezTo>
                  <a:pt x="45" y="486"/>
                  <a:pt x="24" y="445"/>
                  <a:pt x="24" y="398"/>
                </a:cubicBezTo>
                <a:cubicBezTo>
                  <a:pt x="24" y="350"/>
                  <a:pt x="45" y="308"/>
                  <a:pt x="75" y="300"/>
                </a:cubicBezTo>
                <a:lnTo>
                  <a:pt x="75" y="496"/>
                </a:lnTo>
                <a:close/>
                <a:moveTo>
                  <a:pt x="134" y="287"/>
                </a:moveTo>
                <a:lnTo>
                  <a:pt x="134" y="287"/>
                </a:lnTo>
                <a:cubicBezTo>
                  <a:pt x="134" y="509"/>
                  <a:pt x="134" y="509"/>
                  <a:pt x="134" y="509"/>
                </a:cubicBezTo>
                <a:cubicBezTo>
                  <a:pt x="134" y="519"/>
                  <a:pt x="126" y="527"/>
                  <a:pt x="116" y="527"/>
                </a:cubicBezTo>
                <a:cubicBezTo>
                  <a:pt x="106" y="527"/>
                  <a:pt x="98" y="519"/>
                  <a:pt x="98" y="509"/>
                </a:cubicBezTo>
                <a:cubicBezTo>
                  <a:pt x="98" y="287"/>
                  <a:pt x="98" y="287"/>
                  <a:pt x="98" y="287"/>
                </a:cubicBezTo>
                <a:cubicBezTo>
                  <a:pt x="98" y="276"/>
                  <a:pt x="106" y="268"/>
                  <a:pt x="116" y="268"/>
                </a:cubicBezTo>
                <a:cubicBezTo>
                  <a:pt x="126" y="268"/>
                  <a:pt x="134" y="276"/>
                  <a:pt x="134" y="287"/>
                </a:cubicBezTo>
                <a:close/>
                <a:moveTo>
                  <a:pt x="413" y="669"/>
                </a:moveTo>
                <a:lnTo>
                  <a:pt x="413" y="669"/>
                </a:lnTo>
                <a:cubicBezTo>
                  <a:pt x="338" y="669"/>
                  <a:pt x="338" y="669"/>
                  <a:pt x="338" y="669"/>
                </a:cubicBezTo>
                <a:cubicBezTo>
                  <a:pt x="329" y="669"/>
                  <a:pt x="320" y="660"/>
                  <a:pt x="320" y="650"/>
                </a:cubicBezTo>
                <a:cubicBezTo>
                  <a:pt x="320" y="640"/>
                  <a:pt x="329" y="632"/>
                  <a:pt x="338" y="632"/>
                </a:cubicBezTo>
                <a:cubicBezTo>
                  <a:pt x="413" y="632"/>
                  <a:pt x="413" y="632"/>
                  <a:pt x="413" y="632"/>
                </a:cubicBezTo>
                <a:cubicBezTo>
                  <a:pt x="422" y="632"/>
                  <a:pt x="431" y="640"/>
                  <a:pt x="431" y="650"/>
                </a:cubicBezTo>
                <a:cubicBezTo>
                  <a:pt x="431" y="660"/>
                  <a:pt x="422" y="669"/>
                  <a:pt x="413" y="669"/>
                </a:cubicBezTo>
                <a:close/>
                <a:moveTo>
                  <a:pt x="639" y="509"/>
                </a:moveTo>
                <a:lnTo>
                  <a:pt x="639" y="509"/>
                </a:lnTo>
                <a:cubicBezTo>
                  <a:pt x="639" y="519"/>
                  <a:pt x="631" y="527"/>
                  <a:pt x="620" y="527"/>
                </a:cubicBezTo>
                <a:cubicBezTo>
                  <a:pt x="611" y="527"/>
                  <a:pt x="602" y="519"/>
                  <a:pt x="602" y="509"/>
                </a:cubicBezTo>
                <a:cubicBezTo>
                  <a:pt x="602" y="287"/>
                  <a:pt x="602" y="287"/>
                  <a:pt x="602" y="287"/>
                </a:cubicBezTo>
                <a:cubicBezTo>
                  <a:pt x="602" y="276"/>
                  <a:pt x="611" y="268"/>
                  <a:pt x="620" y="268"/>
                </a:cubicBezTo>
                <a:cubicBezTo>
                  <a:pt x="631" y="268"/>
                  <a:pt x="639" y="276"/>
                  <a:pt x="639" y="287"/>
                </a:cubicBezTo>
                <a:lnTo>
                  <a:pt x="639" y="509"/>
                </a:lnTo>
                <a:close/>
                <a:moveTo>
                  <a:pt x="662" y="496"/>
                </a:moveTo>
                <a:lnTo>
                  <a:pt x="662" y="496"/>
                </a:lnTo>
                <a:cubicBezTo>
                  <a:pt x="662" y="300"/>
                  <a:pt x="662" y="300"/>
                  <a:pt x="662" y="300"/>
                </a:cubicBezTo>
                <a:cubicBezTo>
                  <a:pt x="690" y="308"/>
                  <a:pt x="713" y="350"/>
                  <a:pt x="713" y="398"/>
                </a:cubicBezTo>
                <a:cubicBezTo>
                  <a:pt x="713" y="445"/>
                  <a:pt x="690" y="486"/>
                  <a:pt x="662" y="496"/>
                </a:cubicBezTo>
                <a:close/>
              </a:path>
            </a:pathLst>
          </a:custGeom>
          <a:solidFill>
            <a:srgbClr val="0078EF"/>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E35"/>
              </a:solidFill>
              <a:effectLst/>
              <a:uLnTx/>
              <a:uFillTx/>
              <a:latin typeface="Calibri" panose="020F0502020204030204"/>
              <a:ea typeface="+mn-ea"/>
              <a:cs typeface="+mn-cs"/>
            </a:endParaRPr>
          </a:p>
        </p:txBody>
      </p:sp>
      <p:sp>
        <p:nvSpPr>
          <p:cNvPr id="21" name="Freeform 79"/>
          <p:cNvSpPr>
            <a:spLocks noChangeArrowheads="1"/>
          </p:cNvSpPr>
          <p:nvPr/>
        </p:nvSpPr>
        <p:spPr bwMode="auto">
          <a:xfrm>
            <a:off x="1226751" y="1920514"/>
            <a:ext cx="850448" cy="971467"/>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212E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9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2" ma:contentTypeDescription="Create a new document." ma:contentTypeScope="" ma:versionID="f95e188907fc5e477366f08e74a87820">
  <xsd:schema xmlns:xsd="http://www.w3.org/2001/XMLSchema" xmlns:xs="http://www.w3.org/2001/XMLSchema" xmlns:p="http://schemas.microsoft.com/office/2006/metadata/properties" xmlns:ns2="a8928c6c-9e43-4659-83e5-b394eaf80832" targetNamespace="http://schemas.microsoft.com/office/2006/metadata/properties" ma:root="true" ma:fieldsID="11c665672bd30e6d60a6f1c6ea92069d" ns2:_="">
    <xsd:import namespace="a8928c6c-9e43-4659-83e5-b394eaf8083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D8C534-3B1A-47F5-BD3C-EFE5DDD2B266}">
  <ds:schemaRefs>
    <ds:schemaRef ds:uri="http://schemas.microsoft.com/sharepoint/v3/contenttype/forms"/>
  </ds:schemaRefs>
</ds:datastoreItem>
</file>

<file path=customXml/itemProps2.xml><?xml version="1.0" encoding="utf-8"?>
<ds:datastoreItem xmlns:ds="http://schemas.openxmlformats.org/officeDocument/2006/customXml" ds:itemID="{44EB4E29-2D0B-45D5-9EFC-0072EE485068}">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purl.org/dc/elements/1.1/"/>
    <ds:schemaRef ds:uri="http://schemas.microsoft.com/office/2006/metadata/properties"/>
    <ds:schemaRef ds:uri="a8928c6c-9e43-4659-83e5-b394eaf80832"/>
    <ds:schemaRef ds:uri="http://www.w3.org/XML/1998/namespace"/>
  </ds:schemaRefs>
</ds:datastoreItem>
</file>

<file path=customXml/itemProps3.xml><?xml version="1.0" encoding="utf-8"?>
<ds:datastoreItem xmlns:ds="http://schemas.openxmlformats.org/officeDocument/2006/customXml" ds:itemID="{4C75C854-24F7-4823-A04B-24DE8C0E6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11112</TotalTime>
  <Words>3410</Words>
  <Application>Microsoft Office PowerPoint</Application>
  <PresentationFormat>Widescreen</PresentationFormat>
  <Paragraphs>565</Paragraphs>
  <Slides>29</Slides>
  <Notes>27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Arial</vt:lpstr>
      <vt:lpstr>Arial (Headings)</vt:lpstr>
      <vt:lpstr>Calibri</vt:lpstr>
      <vt:lpstr>Calibri Light</vt:lpstr>
      <vt:lpstr>Futura Bk</vt:lpstr>
      <vt:lpstr>Gotham SSm A</vt:lpstr>
      <vt:lpstr>Symbol</vt:lpstr>
      <vt:lpstr>Wingdings</vt:lpstr>
      <vt:lpstr>MICROFOCUS THEME v5</vt:lpstr>
      <vt:lpstr>MF COLOR GRADIENTS</vt:lpstr>
      <vt:lpstr>Micro Focus Theme v5</vt:lpstr>
      <vt:lpstr>Service Management Automation (SMA) Suite Technical Overview Training, Level 300</vt:lpstr>
      <vt:lpstr>Introduction to the 300-Series Curriculum  </vt:lpstr>
      <vt:lpstr>About this Course</vt:lpstr>
      <vt:lpstr>What is the SMA Suite?</vt:lpstr>
      <vt:lpstr>Service Management Challenges</vt:lpstr>
      <vt:lpstr>Service Management Automation</vt:lpstr>
      <vt:lpstr>Key outcomes enabled by SM Automation</vt:lpstr>
      <vt:lpstr>SMA Components</vt:lpstr>
      <vt:lpstr>Leading Innovation – Machine Learning and Analytics</vt:lpstr>
      <vt:lpstr>Machine Learning and Analytics Based Service Desk</vt:lpstr>
      <vt:lpstr>Machine Learning and Analytics Based Service Desk</vt:lpstr>
      <vt:lpstr>Easy to Use Self-service</vt:lpstr>
      <vt:lpstr>Codeless Configuration and Easy Upgrades</vt:lpstr>
      <vt:lpstr>Configuration Management Challenges</vt:lpstr>
      <vt:lpstr>Leading Energy Provider Saves Millions Using Micro Focus CMS to power IT Operations Management</vt:lpstr>
      <vt:lpstr>Configuration Management System (CMS)</vt:lpstr>
      <vt:lpstr>Micro Focus Universal Discovery Capabilities</vt:lpstr>
      <vt:lpstr>PowerPoint Presentation</vt:lpstr>
      <vt:lpstr>Task automation</vt:lpstr>
      <vt:lpstr>Micro Focus differentiated value—extensive time to value</vt:lpstr>
      <vt:lpstr>SMA Suite Editions</vt:lpstr>
      <vt:lpstr>SMA Suite licensing</vt:lpstr>
      <vt:lpstr>SMA Suite Deployment Options </vt:lpstr>
      <vt:lpstr>ITOM Platform With Deployment Choice</vt:lpstr>
      <vt:lpstr>Micro Focus SMA Competitive Differentiation</vt:lpstr>
      <vt:lpstr>SMA Competition</vt:lpstr>
      <vt:lpstr>Micro Focus SMA Differentiation</vt:lpstr>
      <vt:lpstr>The Micro Focus CMS Advantage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Carol A Hibbard</cp:lastModifiedBy>
  <cp:revision>283</cp:revision>
  <dcterms:created xsi:type="dcterms:W3CDTF">2017-09-18T16:47:52Z</dcterms:created>
  <dcterms:modified xsi:type="dcterms:W3CDTF">2019-03-25T18:38:50Z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